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6797675" cy="9928225"/>
  <p:embeddedFontLst>
    <p:embeddedFont>
      <p:font typeface="Arial Black" panose="020B0A04020102020204" pitchFamily="34" charset="0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omic Sans MS" panose="030F0702030302020204" pitchFamily="66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Quintessential" panose="02020500000000000000" charset="0"/>
      <p:regular r:id="rId55"/>
    </p:embeddedFont>
    <p:embeddedFont>
      <p:font typeface="Tahoma" panose="020B0604030504040204" pitchFamily="34" charset="0"/>
      <p:regular r:id="rId56"/>
      <p:bold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jlJCiPVcl7bUVU1UG/9Izc3ryI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8D43FD-432F-4AEA-AB6D-F4580D106BF1}">
  <a:tblStyle styleId="{198D43FD-432F-4AEA-AB6D-F4580D106BF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CA76E17E-1E89-4238-A903-7D449A65883C}" styleName="Table_1">
    <a:wholeTbl>
      <a:tcTxStyle b="off" i="off">
        <a:font>
          <a:latin typeface="Tahoma"/>
          <a:ea typeface="Tahoma"/>
          <a:cs typeface="Tahom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F6EF"/>
          </a:solidFill>
        </a:fill>
      </a:tcStyle>
    </a:wholeTbl>
    <a:band1H>
      <a:tcTxStyle b="off" i="off"/>
      <a:tcStyle>
        <a:tcBdr/>
        <a:fill>
          <a:solidFill>
            <a:srgbClr val="CAECD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ECDD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Tahoma"/>
          <a:ea typeface="Tahoma"/>
          <a:cs typeface="Tahoma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ahoma"/>
          <a:ea typeface="Tahoma"/>
          <a:cs typeface="Tahoma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ahoma"/>
          <a:ea typeface="Tahoma"/>
          <a:cs typeface="Tahom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Tahoma"/>
          <a:ea typeface="Tahoma"/>
          <a:cs typeface="Tahom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8" cy="49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2" y="0"/>
            <a:ext cx="2945658" cy="49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7"/>
            <a:ext cx="4962525" cy="372268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0"/>
            <a:ext cx="2945658" cy="49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2" y="9430090"/>
            <a:ext cx="2945658" cy="49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e8faeb241_0_63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06" name="Google Shape;206;g7e8faeb24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13" name="Google Shape;2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e8faeb241_0_69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20" name="Google Shape;220;g7e8faeb24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27" name="Google Shape;2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0dc811f17_1_9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39" name="Google Shape;239;g80dc811f17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dbbcccd2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7dbbcccd22_0_27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/>
              <a:t>說明MININET會預設掛HOST+圖</a:t>
            </a:r>
            <a:endParaRPr/>
          </a:p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/>
              <a:t>截圖上方不需要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0" name="Google Shape;250;g7dbbcccd22_0_27:notes"/>
          <p:cNvSpPr txBox="1">
            <a:spLocks noGrp="1"/>
          </p:cNvSpPr>
          <p:nvPr>
            <p:ph type="sldNum" idx="12"/>
          </p:nvPr>
        </p:nvSpPr>
        <p:spPr>
          <a:xfrm>
            <a:off x="3850442" y="9430090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e8faeb241_0_77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58" name="Google Shape;258;g7e8faeb24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dae9e9a3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7dae9e9a34_0_2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66" name="Google Shape;266;g7dae9e9a34_0_2:notes"/>
          <p:cNvSpPr txBox="1">
            <a:spLocks noGrp="1"/>
          </p:cNvSpPr>
          <p:nvPr>
            <p:ph type="sldNum" idx="12"/>
          </p:nvPr>
        </p:nvSpPr>
        <p:spPr>
          <a:xfrm>
            <a:off x="3850442" y="9430090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dbbcccd2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7dbbcccd22_0_7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79" name="Google Shape;279;g7dbbcccd22_0_7:notes"/>
          <p:cNvSpPr txBox="1">
            <a:spLocks noGrp="1"/>
          </p:cNvSpPr>
          <p:nvPr>
            <p:ph type="sldNum" idx="12"/>
          </p:nvPr>
        </p:nvSpPr>
        <p:spPr>
          <a:xfrm>
            <a:off x="3850442" y="9430090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dae9e9a34_0_3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00" name="Google Shape;300;g7dae9e9a3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3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07" name="Google Shape;30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0d920fc9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80d920fc92_0_4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42" name="Google Shape;342;g80d920fc92_0_40:notes"/>
          <p:cNvSpPr txBox="1">
            <a:spLocks noGrp="1"/>
          </p:cNvSpPr>
          <p:nvPr>
            <p:ph type="sldNum" idx="12"/>
          </p:nvPr>
        </p:nvSpPr>
        <p:spPr>
          <a:xfrm>
            <a:off x="3850442" y="9430090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27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/>
              <a:t>Us pingall to </a:t>
            </a:r>
            <a:endParaRPr/>
          </a:p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/>
              <a:t>Onos detect host only when host send packets</a:t>
            </a:r>
            <a:endParaRPr/>
          </a:p>
        </p:txBody>
      </p:sp>
      <p:sp>
        <p:nvSpPr>
          <p:cNvPr id="351" name="Google Shape;351;p27:notes"/>
          <p:cNvSpPr txBox="1">
            <a:spLocks noGrp="1"/>
          </p:cNvSpPr>
          <p:nvPr>
            <p:ph type="sldNum" idx="12"/>
          </p:nvPr>
        </p:nvSpPr>
        <p:spPr>
          <a:xfrm>
            <a:off x="3850442" y="9430090"/>
            <a:ext cx="2945658" cy="49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dae9e9a34_0_42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72" name="Google Shape;372;g7dae9e9a3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79" name="Google Shape;37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9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01" name="Google Shape;40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e8faeb241_0_13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18" name="Google Shape;418;g7e8faeb241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e2f23eb4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7e2f23eb44_0_3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26" name="Google Shape;426;g7e2f23eb44_0_3:notes"/>
          <p:cNvSpPr txBox="1">
            <a:spLocks noGrp="1"/>
          </p:cNvSpPr>
          <p:nvPr>
            <p:ph type="sldNum" idx="12"/>
          </p:nvPr>
        </p:nvSpPr>
        <p:spPr>
          <a:xfrm>
            <a:off x="3850442" y="9430090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5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33" name="Google Shape;43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42" name="Google Shape;44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dbbcccd22_0_11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75" name="Google Shape;475;g7dbbcccd2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7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3" name="Google Shape;48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0dc811f1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80dc811f17_0_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96" name="Google Shape;496;g80dc811f17_0_8:notes"/>
          <p:cNvSpPr txBox="1">
            <a:spLocks noGrp="1"/>
          </p:cNvSpPr>
          <p:nvPr>
            <p:ph type="sldNum" idx="12"/>
          </p:nvPr>
        </p:nvSpPr>
        <p:spPr>
          <a:xfrm>
            <a:off x="3850442" y="9430090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80dc811f1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g80dc811f17_0_19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26" name="Google Shape;526;g80dc811f17_0_19:notes"/>
          <p:cNvSpPr txBox="1">
            <a:spLocks noGrp="1"/>
          </p:cNvSpPr>
          <p:nvPr>
            <p:ph type="sldNum" idx="12"/>
          </p:nvPr>
        </p:nvSpPr>
        <p:spPr>
          <a:xfrm>
            <a:off x="3850442" y="9430090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35" name="Google Shape;53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5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42" name="Google Shape;54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50" name="Google Shape;55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6f39a57b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6f39a57b7a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58" name="Google Shape;558;g6f39a57b7a_0_0:notes"/>
          <p:cNvSpPr txBox="1">
            <a:spLocks noGrp="1"/>
          </p:cNvSpPr>
          <p:nvPr>
            <p:ph type="sldNum" idx="12"/>
          </p:nvPr>
        </p:nvSpPr>
        <p:spPr>
          <a:xfrm>
            <a:off x="3850442" y="9430090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70d61401a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7"/>
            <a:ext cx="49626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70d61401a6_2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g70d61401a6_2_0:notes"/>
          <p:cNvSpPr txBox="1">
            <a:spLocks noGrp="1"/>
          </p:cNvSpPr>
          <p:nvPr>
            <p:ph type="sldNum" idx="12"/>
          </p:nvPr>
        </p:nvSpPr>
        <p:spPr>
          <a:xfrm>
            <a:off x="3850442" y="9430090"/>
            <a:ext cx="2945700" cy="496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e8faeb241_0_122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60" name="Google Shape;160;g7e8faeb24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67" name="Google Shape;1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e8faeb241_0_45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74" name="Google Shape;174;g7e8faeb24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e8faeb241_0_39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88" name="Google Shape;188;g7e8faeb24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d507042be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7d507042be_1_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96" name="Google Shape;196;g7d507042be_1_6:notes"/>
          <p:cNvSpPr txBox="1">
            <a:spLocks noGrp="1"/>
          </p:cNvSpPr>
          <p:nvPr>
            <p:ph type="sldNum" idx="12"/>
          </p:nvPr>
        </p:nvSpPr>
        <p:spPr>
          <a:xfrm>
            <a:off x="3850442" y="9430090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6f2a4fe975_0_421"/>
          <p:cNvSpPr/>
          <p:nvPr/>
        </p:nvSpPr>
        <p:spPr>
          <a:xfrm>
            <a:off x="107950" y="83657"/>
            <a:ext cx="8928000" cy="2115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g6f2a4fe975_0_421" descr="clou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40200" y="4103688"/>
            <a:ext cx="4822826" cy="23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g6f2a4fe975_0_421"/>
          <p:cNvSpPr txBox="1">
            <a:spLocks noGrp="1"/>
          </p:cNvSpPr>
          <p:nvPr>
            <p:ph type="ctrTitle"/>
          </p:nvPr>
        </p:nvSpPr>
        <p:spPr>
          <a:xfrm>
            <a:off x="2071688" y="512613"/>
            <a:ext cx="66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rgbClr val="FFC8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f2a4fe975_0_421"/>
          <p:cNvSpPr txBox="1">
            <a:spLocks noGrp="1"/>
          </p:cNvSpPr>
          <p:nvPr>
            <p:ph type="subTitle" idx="1"/>
          </p:nvPr>
        </p:nvSpPr>
        <p:spPr>
          <a:xfrm>
            <a:off x="1371600" y="2507084"/>
            <a:ext cx="6400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Noto Sans Symbols"/>
              <a:buNone/>
              <a:defRPr sz="2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■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9pPr>
          </a:lstStyle>
          <a:p>
            <a:endParaRPr/>
          </a:p>
        </p:txBody>
      </p:sp>
      <p:sp>
        <p:nvSpPr>
          <p:cNvPr id="23" name="Google Shape;23;g6f2a4fe975_0_421"/>
          <p:cNvSpPr/>
          <p:nvPr/>
        </p:nvSpPr>
        <p:spPr>
          <a:xfrm>
            <a:off x="6699250" y="6632429"/>
            <a:ext cx="24324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100" tIns="41050" rIns="82100" bIns="41050" anchor="b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2016, Wireless Internet Laboratory.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g6f2a4fe975_0_421" descr="comp-man-transpar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597" y="126188"/>
            <a:ext cx="1892589" cy="2039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f2a4fe975_0_479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g6f2a4fe975_0_479"/>
          <p:cNvSpPr txBox="1">
            <a:spLocks noGrp="1"/>
          </p:cNvSpPr>
          <p:nvPr>
            <p:ph type="body" idx="1"/>
          </p:nvPr>
        </p:nvSpPr>
        <p:spPr>
          <a:xfrm rot="5400000">
            <a:off x="1728013" y="-711987"/>
            <a:ext cx="5688000" cy="87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■"/>
              <a:defRPr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4pPr>
            <a:lvl5pPr marL="2286000" lvl="4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5pPr>
            <a:lvl6pPr marL="2743200" lvl="5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6pPr>
            <a:lvl7pPr marL="3200400" lvl="6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7pPr>
            <a:lvl8pPr marL="3657600" lvl="7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8pPr>
            <a:lvl9pPr marL="4114800" lvl="8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9pPr>
          </a:lstStyle>
          <a:p>
            <a:endParaRPr/>
          </a:p>
        </p:txBody>
      </p:sp>
      <p:sp>
        <p:nvSpPr>
          <p:cNvPr id="79" name="Google Shape;79;g6f2a4fe975_0_479"/>
          <p:cNvSpPr txBox="1">
            <a:spLocks noGrp="1"/>
          </p:cNvSpPr>
          <p:nvPr>
            <p:ph type="dt" idx="10"/>
          </p:nvPr>
        </p:nvSpPr>
        <p:spPr>
          <a:xfrm>
            <a:off x="179388" y="6524625"/>
            <a:ext cx="1905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g6f2a4fe975_0_479"/>
          <p:cNvSpPr txBox="1">
            <a:spLocks noGrp="1"/>
          </p:cNvSpPr>
          <p:nvPr>
            <p:ph type="ftr" idx="11"/>
          </p:nvPr>
        </p:nvSpPr>
        <p:spPr>
          <a:xfrm>
            <a:off x="3116263" y="6524625"/>
            <a:ext cx="2895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g6f2a4fe975_0_479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f2a4fe975_0_485"/>
          <p:cNvSpPr txBox="1">
            <a:spLocks noGrp="1"/>
          </p:cNvSpPr>
          <p:nvPr>
            <p:ph type="title"/>
          </p:nvPr>
        </p:nvSpPr>
        <p:spPr>
          <a:xfrm rot="5400000">
            <a:off x="4856100" y="2236713"/>
            <a:ext cx="6335700" cy="22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g6f2a4fe975_0_485"/>
          <p:cNvSpPr txBox="1">
            <a:spLocks noGrp="1"/>
          </p:cNvSpPr>
          <p:nvPr>
            <p:ph type="body" idx="1"/>
          </p:nvPr>
        </p:nvSpPr>
        <p:spPr>
          <a:xfrm rot="5400000">
            <a:off x="297738" y="70713"/>
            <a:ext cx="6335700" cy="6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■"/>
              <a:defRPr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4pPr>
            <a:lvl5pPr marL="2286000" lvl="4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5pPr>
            <a:lvl6pPr marL="2743200" lvl="5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6pPr>
            <a:lvl7pPr marL="3200400" lvl="6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7pPr>
            <a:lvl8pPr marL="3657600" lvl="7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8pPr>
            <a:lvl9pPr marL="4114800" lvl="8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9pPr>
          </a:lstStyle>
          <a:p>
            <a:endParaRPr/>
          </a:p>
        </p:txBody>
      </p:sp>
      <p:sp>
        <p:nvSpPr>
          <p:cNvPr id="85" name="Google Shape;85;g6f2a4fe975_0_485"/>
          <p:cNvSpPr txBox="1">
            <a:spLocks noGrp="1"/>
          </p:cNvSpPr>
          <p:nvPr>
            <p:ph type="dt" idx="10"/>
          </p:nvPr>
        </p:nvSpPr>
        <p:spPr>
          <a:xfrm>
            <a:off x="179388" y="6524625"/>
            <a:ext cx="1905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g6f2a4fe975_0_485"/>
          <p:cNvSpPr txBox="1">
            <a:spLocks noGrp="1"/>
          </p:cNvSpPr>
          <p:nvPr>
            <p:ph type="ftr" idx="11"/>
          </p:nvPr>
        </p:nvSpPr>
        <p:spPr>
          <a:xfrm>
            <a:off x="3116263" y="6524625"/>
            <a:ext cx="2895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g6f2a4fe975_0_485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，文字及物件" type="txAndObj">
  <p:cSld name="TEXT_AND_OBJEC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f2a4fe975_0_491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6f2a4fe975_0_491"/>
          <p:cNvSpPr txBox="1">
            <a:spLocks noGrp="1"/>
          </p:cNvSpPr>
          <p:nvPr>
            <p:ph type="body" idx="1"/>
          </p:nvPr>
        </p:nvSpPr>
        <p:spPr>
          <a:xfrm>
            <a:off x="179388" y="836613"/>
            <a:ext cx="4316400" cy="56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■"/>
              <a:defRPr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4pPr>
            <a:lvl5pPr marL="2286000" lvl="4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5pPr>
            <a:lvl6pPr marL="2743200" lvl="5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6pPr>
            <a:lvl7pPr marL="3200400" lvl="6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7pPr>
            <a:lvl8pPr marL="3657600" lvl="7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8pPr>
            <a:lvl9pPr marL="4114800" lvl="8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9pPr>
          </a:lstStyle>
          <a:p>
            <a:endParaRPr/>
          </a:p>
        </p:txBody>
      </p:sp>
      <p:sp>
        <p:nvSpPr>
          <p:cNvPr id="91" name="Google Shape;91;g6f2a4fe975_0_491"/>
          <p:cNvSpPr txBox="1">
            <a:spLocks noGrp="1"/>
          </p:cNvSpPr>
          <p:nvPr>
            <p:ph type="body" idx="2"/>
          </p:nvPr>
        </p:nvSpPr>
        <p:spPr>
          <a:xfrm>
            <a:off x="4648200" y="836613"/>
            <a:ext cx="4316400" cy="56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?"/>
              <a:defRPr/>
            </a:lvl1pPr>
            <a:lvl2pPr marL="914400" lvl="1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■"/>
              <a:defRPr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4pPr>
            <a:lvl5pPr marL="2286000" lvl="4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5pPr>
            <a:lvl6pPr marL="2743200" lvl="5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6pPr>
            <a:lvl7pPr marL="3200400" lvl="6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7pPr>
            <a:lvl8pPr marL="3657600" lvl="7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8pPr>
            <a:lvl9pPr marL="4114800" lvl="8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9pPr>
          </a:lstStyle>
          <a:p>
            <a:endParaRPr/>
          </a:p>
        </p:txBody>
      </p:sp>
      <p:sp>
        <p:nvSpPr>
          <p:cNvPr id="92" name="Google Shape;92;g6f2a4fe975_0_491"/>
          <p:cNvSpPr txBox="1">
            <a:spLocks noGrp="1"/>
          </p:cNvSpPr>
          <p:nvPr>
            <p:ph type="dt" idx="10"/>
          </p:nvPr>
        </p:nvSpPr>
        <p:spPr>
          <a:xfrm>
            <a:off x="179388" y="6524625"/>
            <a:ext cx="1905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g6f2a4fe975_0_491"/>
          <p:cNvSpPr txBox="1">
            <a:spLocks noGrp="1"/>
          </p:cNvSpPr>
          <p:nvPr>
            <p:ph type="ftr" idx="11"/>
          </p:nvPr>
        </p:nvSpPr>
        <p:spPr>
          <a:xfrm>
            <a:off x="3116263" y="6524625"/>
            <a:ext cx="2895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6f2a4fe975_0_491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表格" type="tbl">
  <p:cSld name="TABL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f2a4fe975_0_498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6f2a4fe975_0_498"/>
          <p:cNvSpPr txBox="1">
            <a:spLocks noGrp="1"/>
          </p:cNvSpPr>
          <p:nvPr>
            <p:ph type="dt" idx="10"/>
          </p:nvPr>
        </p:nvSpPr>
        <p:spPr>
          <a:xfrm>
            <a:off x="179388" y="6524625"/>
            <a:ext cx="1905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6f2a4fe975_0_498"/>
          <p:cNvSpPr txBox="1">
            <a:spLocks noGrp="1"/>
          </p:cNvSpPr>
          <p:nvPr>
            <p:ph type="ftr" idx="11"/>
          </p:nvPr>
        </p:nvSpPr>
        <p:spPr>
          <a:xfrm>
            <a:off x="3116263" y="6524625"/>
            <a:ext cx="2895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6f2a4fe975_0_498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f2a4fe975_0_428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Noto Sans Symbols"/>
              <a:buChar char="❑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83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Noto Sans Symbols"/>
              <a:buChar char="■"/>
              <a:defRPr sz="22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Noto Sans Symbols"/>
              <a:buChar char="●"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Noto Sans Symbols"/>
              <a:buChar char="⮚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6pPr>
            <a:lvl7pPr marL="3200400" lvl="6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9pPr>
          </a:lstStyle>
          <a:p>
            <a:endParaRPr/>
          </a:p>
        </p:txBody>
      </p:sp>
      <p:sp>
        <p:nvSpPr>
          <p:cNvPr id="27" name="Google Shape;27;g6f2a4fe975_0_428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g6f2a4fe975_0_428"/>
          <p:cNvSpPr txBox="1">
            <a:spLocks noGrp="1"/>
          </p:cNvSpPr>
          <p:nvPr>
            <p:ph type="dt" idx="10"/>
          </p:nvPr>
        </p:nvSpPr>
        <p:spPr>
          <a:xfrm>
            <a:off x="179388" y="6524625"/>
            <a:ext cx="1905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6f2a4fe975_0_428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g6f2a4fe975_0_428"/>
          <p:cNvSpPr txBox="1">
            <a:spLocks noGrp="1"/>
          </p:cNvSpPr>
          <p:nvPr>
            <p:ph type="ftr" idx="11"/>
          </p:nvPr>
        </p:nvSpPr>
        <p:spPr>
          <a:xfrm>
            <a:off x="3116263" y="6524625"/>
            <a:ext cx="2895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區段標題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6f2a4fe975_0_43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g6f2a4fe975_0_43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9900"/>
              </a:buClr>
              <a:buSzPts val="2000"/>
              <a:buFont typeface="Calibri"/>
              <a:buNone/>
              <a:defRPr sz="2000" b="1">
                <a:solidFill>
                  <a:srgbClr val="CC990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9900"/>
              </a:buClr>
              <a:buSzPts val="1620"/>
              <a:buFont typeface="Calibri"/>
              <a:buNone/>
              <a:defRPr sz="1800" b="1">
                <a:solidFill>
                  <a:srgbClr val="CC9900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C9900"/>
              </a:buClr>
              <a:buSzPts val="1280"/>
              <a:buFont typeface="Calibri"/>
              <a:buNone/>
              <a:defRPr sz="1600" b="1">
                <a:solidFill>
                  <a:srgbClr val="CC9900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C9900"/>
              </a:buClr>
              <a:buSzPts val="980"/>
              <a:buFont typeface="Calibri"/>
              <a:buNone/>
              <a:defRPr sz="1400" b="1">
                <a:solidFill>
                  <a:srgbClr val="CC9900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C9900"/>
              </a:buClr>
              <a:buSzPts val="840"/>
              <a:buFont typeface="Calibri"/>
              <a:buNone/>
              <a:defRPr sz="1400" b="1">
                <a:solidFill>
                  <a:srgbClr val="CC9900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C9900"/>
              </a:buClr>
              <a:buSzPts val="840"/>
              <a:buFont typeface="Calibri"/>
              <a:buNone/>
              <a:defRPr sz="1400" b="1">
                <a:solidFill>
                  <a:srgbClr val="CC99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C9900"/>
              </a:buClr>
              <a:buSzPts val="840"/>
              <a:buFont typeface="Calibri"/>
              <a:buNone/>
              <a:defRPr sz="1400" b="1">
                <a:solidFill>
                  <a:srgbClr val="CC99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C9900"/>
              </a:buClr>
              <a:buSzPts val="840"/>
              <a:buFont typeface="Calibri"/>
              <a:buNone/>
              <a:defRPr sz="1400" b="1">
                <a:solidFill>
                  <a:srgbClr val="CC99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C9900"/>
              </a:buClr>
              <a:buSzPts val="840"/>
              <a:buFont typeface="Calibri"/>
              <a:buNone/>
              <a:defRPr sz="1400" b="1">
                <a:solidFill>
                  <a:srgbClr val="CC99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g6f2a4fe975_0_434"/>
          <p:cNvSpPr txBox="1">
            <a:spLocks noGrp="1"/>
          </p:cNvSpPr>
          <p:nvPr>
            <p:ph type="dt" idx="10"/>
          </p:nvPr>
        </p:nvSpPr>
        <p:spPr>
          <a:xfrm>
            <a:off x="179388" y="6524625"/>
            <a:ext cx="1905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6f2a4fe975_0_434"/>
          <p:cNvSpPr txBox="1">
            <a:spLocks noGrp="1"/>
          </p:cNvSpPr>
          <p:nvPr>
            <p:ph type="ftr" idx="11"/>
          </p:nvPr>
        </p:nvSpPr>
        <p:spPr>
          <a:xfrm>
            <a:off x="3116263" y="6524625"/>
            <a:ext cx="2895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g6f2a4fe975_0_434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6f2a4fe975_0_440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g6f2a4fe975_0_440"/>
          <p:cNvSpPr txBox="1">
            <a:spLocks noGrp="1"/>
          </p:cNvSpPr>
          <p:nvPr>
            <p:ph type="body" idx="1"/>
          </p:nvPr>
        </p:nvSpPr>
        <p:spPr>
          <a:xfrm>
            <a:off x="179388" y="836613"/>
            <a:ext cx="4316400" cy="56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?"/>
              <a:defRPr sz="2800"/>
            </a:lvl1pPr>
            <a:lvl2pPr marL="914400" lvl="1" indent="-3657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60"/>
              <a:buChar char="■"/>
              <a:defRPr sz="2400"/>
            </a:lvl2pPr>
            <a:lvl3pPr marL="137160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 sz="1800"/>
            </a:lvl4pPr>
            <a:lvl5pPr marL="2286000" lvl="4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 sz="1800"/>
            </a:lvl5pPr>
            <a:lvl6pPr marL="2743200" lvl="5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 sz="1800"/>
            </a:lvl6pPr>
            <a:lvl7pPr marL="3200400" lvl="6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 sz="1800"/>
            </a:lvl7pPr>
            <a:lvl8pPr marL="3657600" lvl="7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 sz="1800"/>
            </a:lvl8pPr>
            <a:lvl9pPr marL="4114800" lvl="8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 sz="1800"/>
            </a:lvl9pPr>
          </a:lstStyle>
          <a:p>
            <a:endParaRPr/>
          </a:p>
        </p:txBody>
      </p:sp>
      <p:sp>
        <p:nvSpPr>
          <p:cNvPr id="40" name="Google Shape;40;g6f2a4fe975_0_440"/>
          <p:cNvSpPr txBox="1">
            <a:spLocks noGrp="1"/>
          </p:cNvSpPr>
          <p:nvPr>
            <p:ph type="body" idx="2"/>
          </p:nvPr>
        </p:nvSpPr>
        <p:spPr>
          <a:xfrm>
            <a:off x="4648200" y="836613"/>
            <a:ext cx="4316400" cy="56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?"/>
              <a:defRPr sz="2800"/>
            </a:lvl1pPr>
            <a:lvl2pPr marL="914400" lvl="1" indent="-3657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60"/>
              <a:buChar char="■"/>
              <a:defRPr sz="2400"/>
            </a:lvl2pPr>
            <a:lvl3pPr marL="137160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 sz="1800"/>
            </a:lvl4pPr>
            <a:lvl5pPr marL="2286000" lvl="4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 sz="1800"/>
            </a:lvl5pPr>
            <a:lvl6pPr marL="2743200" lvl="5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 sz="1800"/>
            </a:lvl6pPr>
            <a:lvl7pPr marL="3200400" lvl="6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 sz="1800"/>
            </a:lvl7pPr>
            <a:lvl8pPr marL="3657600" lvl="7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 sz="1800"/>
            </a:lvl8pPr>
            <a:lvl9pPr marL="4114800" lvl="8" indent="-29717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  <a:defRPr sz="1800"/>
            </a:lvl9pPr>
          </a:lstStyle>
          <a:p>
            <a:endParaRPr/>
          </a:p>
        </p:txBody>
      </p:sp>
      <p:sp>
        <p:nvSpPr>
          <p:cNvPr id="41" name="Google Shape;41;g6f2a4fe975_0_440"/>
          <p:cNvSpPr txBox="1">
            <a:spLocks noGrp="1"/>
          </p:cNvSpPr>
          <p:nvPr>
            <p:ph type="dt" idx="10"/>
          </p:nvPr>
        </p:nvSpPr>
        <p:spPr>
          <a:xfrm>
            <a:off x="179388" y="6524625"/>
            <a:ext cx="1905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g6f2a4fe975_0_440"/>
          <p:cNvSpPr txBox="1">
            <a:spLocks noGrp="1"/>
          </p:cNvSpPr>
          <p:nvPr>
            <p:ph type="ftr" idx="11"/>
          </p:nvPr>
        </p:nvSpPr>
        <p:spPr>
          <a:xfrm>
            <a:off x="3116263" y="6524625"/>
            <a:ext cx="2895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g6f2a4fe975_0_440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6f2a4fe975_0_4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g6f2a4fe975_0_44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g6f2a4fe975_0_44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?"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2000"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●"/>
              <a:defRPr sz="1600"/>
            </a:lvl4pPr>
            <a:lvl5pPr marL="2286000" lvl="4" indent="-28956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960"/>
              <a:buChar char="●"/>
              <a:defRPr sz="1600"/>
            </a:lvl5pPr>
            <a:lvl6pPr marL="2743200" lvl="5" indent="-28956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960"/>
              <a:buChar char="●"/>
              <a:defRPr sz="1600"/>
            </a:lvl6pPr>
            <a:lvl7pPr marL="3200400" lvl="6" indent="-28956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960"/>
              <a:buChar char="●"/>
              <a:defRPr sz="1600"/>
            </a:lvl7pPr>
            <a:lvl8pPr marL="3657600" lvl="7" indent="-28955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960"/>
              <a:buChar char="●"/>
              <a:defRPr sz="1600"/>
            </a:lvl8pPr>
            <a:lvl9pPr marL="4114800" lvl="8" indent="-28955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960"/>
              <a:buChar char="●"/>
              <a:defRPr sz="1600"/>
            </a:lvl9pPr>
          </a:lstStyle>
          <a:p>
            <a:endParaRPr/>
          </a:p>
        </p:txBody>
      </p:sp>
      <p:sp>
        <p:nvSpPr>
          <p:cNvPr id="48" name="Google Shape;48;g6f2a4fe975_0_44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g6f2a4fe975_0_44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?"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2000"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●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●"/>
              <a:defRPr sz="1600"/>
            </a:lvl4pPr>
            <a:lvl5pPr marL="2286000" lvl="4" indent="-28956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960"/>
              <a:buChar char="●"/>
              <a:defRPr sz="1600"/>
            </a:lvl5pPr>
            <a:lvl6pPr marL="2743200" lvl="5" indent="-28956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960"/>
              <a:buChar char="●"/>
              <a:defRPr sz="1600"/>
            </a:lvl6pPr>
            <a:lvl7pPr marL="3200400" lvl="6" indent="-28956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960"/>
              <a:buChar char="●"/>
              <a:defRPr sz="1600"/>
            </a:lvl7pPr>
            <a:lvl8pPr marL="3657600" lvl="7" indent="-28955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960"/>
              <a:buChar char="●"/>
              <a:defRPr sz="1600"/>
            </a:lvl8pPr>
            <a:lvl9pPr marL="4114800" lvl="8" indent="-28955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960"/>
              <a:buChar char="●"/>
              <a:defRPr sz="1600"/>
            </a:lvl9pPr>
          </a:lstStyle>
          <a:p>
            <a:endParaRPr/>
          </a:p>
        </p:txBody>
      </p:sp>
      <p:sp>
        <p:nvSpPr>
          <p:cNvPr id="50" name="Google Shape;50;g6f2a4fe975_0_447"/>
          <p:cNvSpPr txBox="1">
            <a:spLocks noGrp="1"/>
          </p:cNvSpPr>
          <p:nvPr>
            <p:ph type="dt" idx="10"/>
          </p:nvPr>
        </p:nvSpPr>
        <p:spPr>
          <a:xfrm>
            <a:off x="179388" y="6524625"/>
            <a:ext cx="1905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g6f2a4fe975_0_447"/>
          <p:cNvSpPr txBox="1">
            <a:spLocks noGrp="1"/>
          </p:cNvSpPr>
          <p:nvPr>
            <p:ph type="ftr" idx="11"/>
          </p:nvPr>
        </p:nvSpPr>
        <p:spPr>
          <a:xfrm>
            <a:off x="3116263" y="6524625"/>
            <a:ext cx="2895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g6f2a4fe975_0_447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6f2a4fe975_0_456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g6f2a4fe975_0_456"/>
          <p:cNvSpPr txBox="1">
            <a:spLocks noGrp="1"/>
          </p:cNvSpPr>
          <p:nvPr>
            <p:ph type="dt" idx="10"/>
          </p:nvPr>
        </p:nvSpPr>
        <p:spPr>
          <a:xfrm>
            <a:off x="179388" y="6524625"/>
            <a:ext cx="1905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6f2a4fe975_0_456"/>
          <p:cNvSpPr txBox="1">
            <a:spLocks noGrp="1"/>
          </p:cNvSpPr>
          <p:nvPr>
            <p:ph type="ftr" idx="11"/>
          </p:nvPr>
        </p:nvSpPr>
        <p:spPr>
          <a:xfrm>
            <a:off x="3116263" y="6524625"/>
            <a:ext cx="2895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6f2a4fe975_0_456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f2a4fe975_0_461"/>
          <p:cNvSpPr txBox="1">
            <a:spLocks noGrp="1"/>
          </p:cNvSpPr>
          <p:nvPr>
            <p:ph type="dt" idx="10"/>
          </p:nvPr>
        </p:nvSpPr>
        <p:spPr>
          <a:xfrm>
            <a:off x="179388" y="6524625"/>
            <a:ext cx="1905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g6f2a4fe975_0_461"/>
          <p:cNvSpPr txBox="1">
            <a:spLocks noGrp="1"/>
          </p:cNvSpPr>
          <p:nvPr>
            <p:ph type="ftr" idx="11"/>
          </p:nvPr>
        </p:nvSpPr>
        <p:spPr>
          <a:xfrm>
            <a:off x="3116263" y="6524625"/>
            <a:ext cx="2895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g6f2a4fe975_0_461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f2a4fe975_0_46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6f2a4fe975_0_46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?"/>
              <a:defRPr sz="3200"/>
            </a:lvl1pPr>
            <a:lvl2pPr marL="914400" lvl="1" indent="-388619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520"/>
              <a:buChar char="■"/>
              <a:defRPr sz="2800"/>
            </a:lvl2pPr>
            <a:lvl3pPr marL="1371600" lvl="2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●"/>
              <a:defRPr sz="2400"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  <a:defRPr sz="20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2000"/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2000"/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2000"/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2000"/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2000"/>
            </a:lvl9pPr>
          </a:lstStyle>
          <a:p>
            <a:endParaRPr/>
          </a:p>
        </p:txBody>
      </p:sp>
      <p:sp>
        <p:nvSpPr>
          <p:cNvPr id="65" name="Google Shape;65;g6f2a4fe975_0_46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g6f2a4fe975_0_465"/>
          <p:cNvSpPr txBox="1">
            <a:spLocks noGrp="1"/>
          </p:cNvSpPr>
          <p:nvPr>
            <p:ph type="dt" idx="10"/>
          </p:nvPr>
        </p:nvSpPr>
        <p:spPr>
          <a:xfrm>
            <a:off x="179388" y="6524625"/>
            <a:ext cx="1905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g6f2a4fe975_0_465"/>
          <p:cNvSpPr txBox="1">
            <a:spLocks noGrp="1"/>
          </p:cNvSpPr>
          <p:nvPr>
            <p:ph type="ftr" idx="11"/>
          </p:nvPr>
        </p:nvSpPr>
        <p:spPr>
          <a:xfrm>
            <a:off x="3116263" y="6524625"/>
            <a:ext cx="2895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g6f2a4fe975_0_465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f2a4fe975_0_47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g6f2a4fe975_0_47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F5F5F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CC66"/>
              </a:buClr>
              <a:buSzPts val="252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F5F5F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CC66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2" name="Google Shape;72;g6f2a4fe975_0_47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g6f2a4fe975_0_472"/>
          <p:cNvSpPr txBox="1">
            <a:spLocks noGrp="1"/>
          </p:cNvSpPr>
          <p:nvPr>
            <p:ph type="dt" idx="10"/>
          </p:nvPr>
        </p:nvSpPr>
        <p:spPr>
          <a:xfrm>
            <a:off x="179388" y="6524625"/>
            <a:ext cx="1905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g6f2a4fe975_0_472"/>
          <p:cNvSpPr txBox="1">
            <a:spLocks noGrp="1"/>
          </p:cNvSpPr>
          <p:nvPr>
            <p:ph type="ftr" idx="11"/>
          </p:nvPr>
        </p:nvSpPr>
        <p:spPr>
          <a:xfrm>
            <a:off x="3116263" y="6524625"/>
            <a:ext cx="2895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g6f2a4fe975_0_472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f2a4fe975_0_412"/>
          <p:cNvSpPr/>
          <p:nvPr/>
        </p:nvSpPr>
        <p:spPr>
          <a:xfrm>
            <a:off x="107950" y="83658"/>
            <a:ext cx="8928000" cy="6921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g6f2a4fe975_0_412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FFC8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FFCC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FFCC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FFCC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FFCC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FFCC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FFCC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FFCC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FFCC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12" name="Google Shape;12;g6f2a4fe975_0_412"/>
          <p:cNvSpPr txBox="1">
            <a:spLocks noGrp="1"/>
          </p:cNvSpPr>
          <p:nvPr>
            <p:ph type="body" idx="1"/>
          </p:nvPr>
        </p:nvSpPr>
        <p:spPr>
          <a:xfrm>
            <a:off x="179388" y="836613"/>
            <a:ext cx="8785200" cy="56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F5F5F"/>
              </a:buClr>
              <a:buSzPts val="2800"/>
              <a:buFont typeface="Noto Sans Symbols"/>
              <a:buChar char="🞐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57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C66"/>
              </a:buClr>
              <a:buSzPts val="21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F5F5F"/>
              </a:buClr>
              <a:buSzPts val="192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52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C66"/>
              </a:buClr>
              <a:buSzPts val="168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144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96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96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96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33333"/>
              </a:buClr>
              <a:buSzPts val="96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" name="Google Shape;13;g6f2a4fe975_0_412"/>
          <p:cNvSpPr txBox="1">
            <a:spLocks noGrp="1"/>
          </p:cNvSpPr>
          <p:nvPr>
            <p:ph type="dt" idx="10"/>
          </p:nvPr>
        </p:nvSpPr>
        <p:spPr>
          <a:xfrm>
            <a:off x="179388" y="6524625"/>
            <a:ext cx="1905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" name="Google Shape;14;g6f2a4fe975_0_412"/>
          <p:cNvSpPr txBox="1">
            <a:spLocks noGrp="1"/>
          </p:cNvSpPr>
          <p:nvPr>
            <p:ph type="ftr" idx="11"/>
          </p:nvPr>
        </p:nvSpPr>
        <p:spPr>
          <a:xfrm>
            <a:off x="3116263" y="6524625"/>
            <a:ext cx="2895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1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5" name="Google Shape;15;g6f2a4fe975_0_412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&lt;#&gt;</a:t>
            </a:r>
            <a:endParaRPr/>
          </a:p>
        </p:txBody>
      </p:sp>
      <p:sp>
        <p:nvSpPr>
          <p:cNvPr id="16" name="Google Shape;16;g6f2a4fe975_0_412"/>
          <p:cNvSpPr/>
          <p:nvPr/>
        </p:nvSpPr>
        <p:spPr>
          <a:xfrm>
            <a:off x="107950" y="6488113"/>
            <a:ext cx="8856600" cy="366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g6f2a4fe975_0_412" descr="comp-man-transparent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776288" cy="83661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181/onos/ui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iki.onosproject.org/display/ONOS/Basic+ONOS+Tutorial#BasicONOSTutorial-ONOSGraphicalUserInterfac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nosproject.org/display/ONOS/Basic+ONOS+Tutorial" TargetMode="External"/><Relationship Id="rId7" Type="http://schemas.openxmlformats.org/officeDocument/2006/relationships/hyperlink" Target="http://manpages.ubuntu.com/manpages/bionic/man1/mn.1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npages.ubuntu.com/manpages/trusty/man8/netstat.8.html" TargetMode="External"/><Relationship Id="rId5" Type="http://schemas.openxmlformats.org/officeDocument/2006/relationships/hyperlink" Target="http://mininet.org/api/annotated.html" TargetMode="External"/><Relationship Id="rId4" Type="http://schemas.openxmlformats.org/officeDocument/2006/relationships/hyperlink" Target="https://github.com/mininet/mininet/wiki/Introduction-to-Mininet#creati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bazel.build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nnetworking.org/onos/" TargetMode="External"/><Relationship Id="rId5" Type="http://schemas.openxmlformats.org/officeDocument/2006/relationships/hyperlink" Target="https://www.openvswitch.org/" TargetMode="External"/><Relationship Id="rId4" Type="http://schemas.openxmlformats.org/officeDocument/2006/relationships/hyperlink" Target="http://mininet.org/" TargetMode="Externa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2071688" y="512613"/>
            <a:ext cx="66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4000"/>
              <a:buFont typeface="Calibri"/>
              <a:buNone/>
            </a:pPr>
            <a:r>
              <a:rPr lang="en-US"/>
              <a:t>Project 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4000"/>
              <a:buFont typeface="Calibri"/>
              <a:buNone/>
            </a:pPr>
            <a:r>
              <a:rPr lang="en-US" sz="3200">
                <a:solidFill>
                  <a:srgbClr val="FFC819"/>
                </a:solidFill>
              </a:rPr>
              <a:t>ONOS and Mininet Installation</a:t>
            </a:r>
            <a:endParaRPr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1371600" y="2507084"/>
            <a:ext cx="6400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2800"/>
              <a:buFont typeface="Noto Sans Symbols"/>
              <a:buNone/>
            </a:pPr>
            <a:r>
              <a:rPr lang="en-US"/>
              <a:t>Environment Setup &amp;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2800"/>
              <a:buFont typeface="Noto Sans Symbols"/>
              <a:buNone/>
            </a:pPr>
            <a:r>
              <a:rPr lang="en-US"/>
              <a:t>Basic Operation</a:t>
            </a:r>
            <a:endParaRPr/>
          </a:p>
        </p:txBody>
      </p:sp>
      <p:graphicFrame>
        <p:nvGraphicFramePr>
          <p:cNvPr id="106" name="Google Shape;106;p1"/>
          <p:cNvGraphicFramePr/>
          <p:nvPr/>
        </p:nvGraphicFramePr>
        <p:xfrm>
          <a:off x="1983225" y="4943475"/>
          <a:ext cx="5599350" cy="1157546"/>
        </p:xfrm>
        <a:graphic>
          <a:graphicData uri="http://schemas.openxmlformats.org/drawingml/2006/table">
            <a:tbl>
              <a:tblPr>
                <a:noFill/>
                <a:tableStyleId>{198D43FD-432F-4AEA-AB6D-F4580D106BF1}</a:tableStyleId>
              </a:tblPr>
              <a:tblGrid>
                <a:gridCol w="157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 :</a:t>
                      </a: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2019/03/0</a:t>
                      </a: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-US" sz="2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</a:t>
                      </a: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Fri</a:t>
                      </a:r>
                      <a:r>
                        <a:rPr lang="en-US" sz="2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.) </a:t>
                      </a: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r>
                        <a:rPr lang="en-US" sz="2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:30</a:t>
                      </a: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Deadline:</a:t>
                      </a: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2019/03/</a:t>
                      </a: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r>
                        <a:rPr lang="en-US" sz="2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</a:t>
                      </a: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Thu</a:t>
                      </a:r>
                      <a:r>
                        <a:rPr lang="en-US" sz="2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.) 23:59</a:t>
                      </a: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e8faeb241_0_63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3200"/>
              <a:buFont typeface="Calibri"/>
              <a:buNone/>
            </a:pPr>
            <a:r>
              <a:rPr lang="en-US"/>
              <a:t>Outline </a:t>
            </a:r>
            <a:endParaRPr/>
          </a:p>
        </p:txBody>
      </p:sp>
      <p:sp>
        <p:nvSpPr>
          <p:cNvPr id="209" name="Google Shape;209;g7e8faeb241_0_63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❑"/>
            </a:pPr>
            <a:r>
              <a:rPr lang="en-US">
                <a:solidFill>
                  <a:srgbClr val="D9D9D9"/>
                </a:solidFill>
              </a:rPr>
              <a:t>Environment Setup</a:t>
            </a:r>
            <a:endParaRPr>
              <a:solidFill>
                <a:srgbClr val="D9D9D9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❑"/>
            </a:pPr>
            <a:r>
              <a:rPr lang="en-US">
                <a:solidFill>
                  <a:schemeClr val="dk1"/>
                </a:solidFill>
              </a:rPr>
              <a:t>Basic Operation</a:t>
            </a:r>
            <a:endParaRPr>
              <a:solidFill>
                <a:schemeClr val="dk1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 sz="2200"/>
              <a:t>Start ONOS</a:t>
            </a:r>
            <a:endParaRPr sz="2200"/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/>
              <a:t>ONOS CLI</a:t>
            </a:r>
            <a:endParaRPr/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ONOS Web GUI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</a:pPr>
            <a:r>
              <a:rPr lang="en-US">
                <a:solidFill>
                  <a:schemeClr val="dk1"/>
                </a:solidFill>
              </a:rPr>
              <a:t>Activate basic ONOS APPs</a:t>
            </a:r>
            <a:endParaRPr>
              <a:solidFill>
                <a:schemeClr val="dk1"/>
              </a:solidFill>
            </a:endParaRPr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/>
              <a:t>[Method 1] Via ONOS CLI</a:t>
            </a:r>
            <a:endParaRPr/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/>
              <a:t>[Method 2] Via ONOS GUI　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</a:pPr>
            <a:r>
              <a:rPr lang="en-US">
                <a:solidFill>
                  <a:schemeClr val="dk1"/>
                </a:solidFill>
              </a:rPr>
              <a:t>Create a topology controlled by ONOS</a:t>
            </a:r>
            <a:endParaRPr/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/>
              <a:t>[Method 1] Via Mininet CLI</a:t>
            </a:r>
            <a:endParaRPr/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>
                <a:solidFill>
                  <a:schemeClr val="dk1"/>
                </a:solidFill>
              </a:rPr>
              <a:t>[</a:t>
            </a:r>
            <a:r>
              <a:rPr lang="en-US"/>
              <a:t>Method </a:t>
            </a:r>
            <a:r>
              <a:rPr lang="en-US">
                <a:solidFill>
                  <a:schemeClr val="dk1"/>
                </a:solidFill>
              </a:rPr>
              <a:t>2] Custom Topology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❑"/>
            </a:pPr>
            <a:r>
              <a:rPr lang="en-US">
                <a:solidFill>
                  <a:srgbClr val="D9D9D9"/>
                </a:solidFill>
              </a:rPr>
              <a:t>Project Requirements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10" name="Google Shape;210;g7e8faeb241_0_63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/>
              <a:t>Basic Operation</a:t>
            </a:r>
            <a:endParaRPr/>
          </a:p>
        </p:txBody>
      </p:sp>
      <p:sp>
        <p:nvSpPr>
          <p:cNvPr id="216" name="Google Shape;216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Noto Sans Symbols"/>
              <a:buNone/>
            </a:pPr>
            <a:r>
              <a:rPr lang="en-US"/>
              <a:t>ONOS APPs &amp; Custom Topo</a:t>
            </a:r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43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e8faeb241_0_69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3200"/>
              <a:buFont typeface="Calibri"/>
              <a:buNone/>
            </a:pPr>
            <a:r>
              <a:rPr lang="en-US"/>
              <a:t>Outline </a:t>
            </a:r>
            <a:endParaRPr/>
          </a:p>
        </p:txBody>
      </p:sp>
      <p:sp>
        <p:nvSpPr>
          <p:cNvPr id="223" name="Google Shape;223;g7e8faeb241_0_69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❑"/>
            </a:pPr>
            <a:r>
              <a:rPr lang="en-US">
                <a:solidFill>
                  <a:srgbClr val="D9D9D9"/>
                </a:solidFill>
              </a:rPr>
              <a:t>Environment Setup</a:t>
            </a:r>
            <a:endParaRPr>
              <a:solidFill>
                <a:srgbClr val="D9D9D9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❑"/>
            </a:pPr>
            <a:r>
              <a:rPr lang="en-US">
                <a:solidFill>
                  <a:schemeClr val="dk1"/>
                </a:solidFill>
              </a:rPr>
              <a:t>Basic Operation</a:t>
            </a:r>
            <a:endParaRPr>
              <a:solidFill>
                <a:schemeClr val="dk1"/>
              </a:solidFill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/>
              <a:t>Start ONOS</a:t>
            </a:r>
            <a:endParaRPr/>
          </a:p>
          <a:p>
            <a: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/>
              <a:t>ONOS CLI</a:t>
            </a:r>
            <a:endParaRPr/>
          </a:p>
          <a:p>
            <a: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/>
              <a:t>ONOS Web GUI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Char char="■"/>
            </a:pPr>
            <a:r>
              <a:rPr lang="en-US">
                <a:solidFill>
                  <a:srgbClr val="D9D9D9"/>
                </a:solidFill>
              </a:rPr>
              <a:t>Activate basic ONOS APPs</a:t>
            </a:r>
            <a:endParaRPr>
              <a:solidFill>
                <a:srgbClr val="D9D9D9"/>
              </a:solidFill>
            </a:endParaRPr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●"/>
            </a:pPr>
            <a:r>
              <a:rPr lang="en-US">
                <a:solidFill>
                  <a:srgbClr val="D9D9D9"/>
                </a:solidFill>
              </a:rPr>
              <a:t>[Method 1] Via ONOS CLI</a:t>
            </a:r>
            <a:endParaRPr>
              <a:solidFill>
                <a:srgbClr val="D9D9D9"/>
              </a:solidFill>
            </a:endParaRPr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●"/>
            </a:pPr>
            <a:r>
              <a:rPr lang="en-US">
                <a:solidFill>
                  <a:srgbClr val="D9D9D9"/>
                </a:solidFill>
              </a:rPr>
              <a:t>[Method 2] Via ONOS GUI　</a:t>
            </a:r>
            <a:endParaRPr>
              <a:solidFill>
                <a:srgbClr val="D9D9D9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Char char="■"/>
            </a:pPr>
            <a:r>
              <a:rPr lang="en-US">
                <a:solidFill>
                  <a:srgbClr val="D9D9D9"/>
                </a:solidFill>
              </a:rPr>
              <a:t>Create a topology controlled by ONOS</a:t>
            </a:r>
            <a:endParaRPr>
              <a:solidFill>
                <a:srgbClr val="D9D9D9"/>
              </a:solidFill>
            </a:endParaRPr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●"/>
            </a:pPr>
            <a:r>
              <a:rPr lang="en-US">
                <a:solidFill>
                  <a:srgbClr val="D9D9D9"/>
                </a:solidFill>
              </a:rPr>
              <a:t>[Method 1] Via Mininet CLI</a:t>
            </a:r>
            <a:endParaRPr>
              <a:solidFill>
                <a:srgbClr val="D9D9D9"/>
              </a:solidFill>
            </a:endParaRPr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●"/>
            </a:pPr>
            <a:r>
              <a:rPr lang="en-US">
                <a:solidFill>
                  <a:srgbClr val="D9D9D9"/>
                </a:solidFill>
              </a:rPr>
              <a:t>[Method 2] Custom Topology</a:t>
            </a:r>
            <a:endParaRPr>
              <a:solidFill>
                <a:srgbClr val="D9D9D9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❑"/>
            </a:pPr>
            <a:r>
              <a:rPr lang="en-US">
                <a:solidFill>
                  <a:srgbClr val="D9D9D9"/>
                </a:solidFill>
              </a:rPr>
              <a:t>Project Requirements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24" name="Google Shape;224;g7e8faeb241_0_69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4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3200"/>
              <a:buFont typeface="Calibri"/>
              <a:buNone/>
            </a:pPr>
            <a:r>
              <a:rPr lang="en-US"/>
              <a:t>Start ONOS</a:t>
            </a: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body" idx="1"/>
          </p:nvPr>
        </p:nvSpPr>
        <p:spPr>
          <a:xfrm>
            <a:off x="323400" y="79282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Start ONOS server in localhost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The INFO “Updated node 127.0.0.1 state to READY” means that ONOS is successfully initiated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342900" marR="0" lvl="0" indent="-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F5F5F"/>
              </a:buClr>
              <a:buSzPts val="2400"/>
              <a:buFont typeface="Noto Sans Symbols"/>
              <a:buNone/>
            </a:pPr>
            <a:endParaRPr/>
          </a:p>
          <a:p>
            <a:pPr marL="342900" marR="0" lvl="0" indent="-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F5F5F"/>
              </a:buClr>
              <a:buSzPts val="2400"/>
              <a:buFont typeface="Noto Sans Symbols"/>
              <a:buNone/>
            </a:pPr>
            <a:endParaRPr/>
          </a:p>
          <a:p>
            <a:pPr marL="342900" marR="0" lvl="0" indent="-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F5F5F"/>
              </a:buClr>
              <a:buSzPts val="2400"/>
              <a:buFont typeface="Noto Sans Symbols"/>
              <a:buNone/>
            </a:pPr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43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32" name="Google Shape;232;p21"/>
          <p:cNvSpPr txBox="1"/>
          <p:nvPr/>
        </p:nvSpPr>
        <p:spPr>
          <a:xfrm>
            <a:off x="514425" y="1271000"/>
            <a:ext cx="8450400" cy="1111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72000" rIns="91425" bIns="45700" anchor="ctr" anchorCtr="0">
            <a:spAutoFit/>
          </a:bodyPr>
          <a:lstStyle/>
          <a:p>
            <a:pPr marL="177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None/>
            </a:pPr>
            <a:r>
              <a:rPr lang="en-US" sz="18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demo@SDN-NFV:~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cd $ONOS_ROOT</a:t>
            </a:r>
            <a:endParaRPr sz="18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77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None/>
            </a:pPr>
            <a:r>
              <a:rPr lang="en-US" sz="18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demo@SDN-NFV:~/onos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bazel run onos-local -- clean debug</a:t>
            </a:r>
            <a:endParaRPr sz="18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35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6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option 'clean' to delete all previous running status</a:t>
            </a:r>
            <a:endParaRPr sz="1600" b="0" i="0" u="none" strike="noStrike" cap="none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49400" marR="0" lvl="0" indent="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option 'debug' to enable remote debugging (port 5005)</a:t>
            </a:r>
            <a:endParaRPr sz="1600" b="0" i="0" u="none" strike="noStrike" cap="none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3" name="Google Shape;23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849" y="2450975"/>
            <a:ext cx="7334300" cy="2415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21"/>
          <p:cNvGrpSpPr/>
          <p:nvPr/>
        </p:nvGrpSpPr>
        <p:grpSpPr>
          <a:xfrm>
            <a:off x="56427" y="5578077"/>
            <a:ext cx="9031144" cy="946545"/>
            <a:chOff x="232122" y="5514831"/>
            <a:chExt cx="8525576" cy="677507"/>
          </a:xfrm>
        </p:grpSpPr>
        <p:pic>
          <p:nvPicPr>
            <p:cNvPr id="235" name="Google Shape;235;p21"/>
            <p:cNvPicPr preferRelativeResize="0"/>
            <p:nvPr/>
          </p:nvPicPr>
          <p:blipFill rotWithShape="1">
            <a:blip r:embed="rId4">
              <a:alphaModFix/>
            </a:blip>
            <a:srcRect l="26335" t="25550"/>
            <a:stretch/>
          </p:blipFill>
          <p:spPr>
            <a:xfrm>
              <a:off x="232122" y="5514831"/>
              <a:ext cx="8525576" cy="677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21"/>
            <p:cNvSpPr/>
            <p:nvPr/>
          </p:nvSpPr>
          <p:spPr>
            <a:xfrm>
              <a:off x="5488563" y="5925018"/>
              <a:ext cx="2263200" cy="2319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0dc811f17_1_9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3200"/>
              <a:buFont typeface="Calibri"/>
              <a:buNone/>
            </a:pPr>
            <a:r>
              <a:rPr lang="en-US"/>
              <a:t>ONOS CLI</a:t>
            </a:r>
            <a:endParaRPr/>
          </a:p>
        </p:txBody>
      </p:sp>
      <p:sp>
        <p:nvSpPr>
          <p:cNvPr id="242" name="Google Shape;242;g80dc811f17_1_9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Bring up another new terminal and enter ONOS CLI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ONOS command “logout” to exit ONOS CLI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342900" marR="0" lvl="0" indent="-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F5F5F"/>
              </a:buClr>
              <a:buSzPts val="2400"/>
              <a:buFont typeface="Noto Sans Symbols"/>
              <a:buNone/>
            </a:pPr>
            <a:endParaRPr/>
          </a:p>
          <a:p>
            <a:pPr marL="342900" marR="0" lvl="0" indent="-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F5F5F"/>
              </a:buClr>
              <a:buSzPts val="2400"/>
              <a:buFont typeface="Noto Sans Symbols"/>
              <a:buNone/>
            </a:pPr>
            <a:endParaRPr/>
          </a:p>
          <a:p>
            <a:pPr marL="342900" marR="0" lvl="0" indent="-12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F5F5F"/>
              </a:buClr>
              <a:buSzPts val="2400"/>
              <a:buFont typeface="Noto Sans Symbols"/>
              <a:buNone/>
            </a:pPr>
            <a:endParaRPr/>
          </a:p>
        </p:txBody>
      </p:sp>
      <p:sp>
        <p:nvSpPr>
          <p:cNvPr id="243" name="Google Shape;243;g80dc811f17_1_9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4" name="Google Shape;244;g80dc811f17_1_9"/>
          <p:cNvSpPr txBox="1"/>
          <p:nvPr/>
        </p:nvSpPr>
        <p:spPr>
          <a:xfrm>
            <a:off x="514425" y="1347200"/>
            <a:ext cx="8450400" cy="642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72000" rIns="91425" bIns="45700" anchor="ctr" anchorCtr="0">
            <a:noAutofit/>
          </a:bodyPr>
          <a:lstStyle/>
          <a:p>
            <a:pPr marL="177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None/>
            </a:pPr>
            <a:r>
              <a:rPr lang="en-US" sz="18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demo@SDN-NFV:~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cd $ONOS_ROOT</a:t>
            </a:r>
            <a:endParaRPr sz="18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77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None/>
            </a:pPr>
            <a:r>
              <a:rPr lang="en-US" sz="18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demo@SDN-NFV:~/onos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tools/test/bin/onos localhost</a:t>
            </a:r>
            <a:endParaRPr sz="18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5" name="Google Shape;245;g80dc811f17_1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725" y="2141600"/>
            <a:ext cx="6351601" cy="34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80dc811f17_1_9"/>
          <p:cNvSpPr txBox="1"/>
          <p:nvPr/>
        </p:nvSpPr>
        <p:spPr>
          <a:xfrm>
            <a:off x="514425" y="5995400"/>
            <a:ext cx="8450400" cy="381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72000" rIns="91425" bIns="45700" anchor="ctr" anchorCtr="0">
            <a:noAutofit/>
          </a:bodyPr>
          <a:lstStyle/>
          <a:p>
            <a:pPr marL="177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None/>
            </a:pPr>
            <a:r>
              <a:rPr lang="en-US" sz="18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demo@root &gt;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logout</a:t>
            </a:r>
            <a:endParaRPr sz="18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dbbcccd22_0_27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3200"/>
              <a:buFont typeface="Calibri"/>
              <a:buNone/>
            </a:pPr>
            <a:r>
              <a:rPr lang="en-US"/>
              <a:t>ONOS Web GUI</a:t>
            </a:r>
            <a:endParaRPr/>
          </a:p>
        </p:txBody>
      </p:sp>
      <p:sp>
        <p:nvSpPr>
          <p:cNvPr id="253" name="Google Shape;253;g7dbbcccd22_0_27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Open web browser (e.g. Firefox)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/>
              <a:t>visit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http://localhost:</a:t>
            </a:r>
            <a:r>
              <a:rPr lang="en-US" b="1" u="sng">
                <a:solidFill>
                  <a:schemeClr val="hlink"/>
                </a:solidFill>
                <a:hlinkClick r:id="rId3"/>
              </a:rPr>
              <a:t>8181</a:t>
            </a:r>
            <a:r>
              <a:rPr lang="en-US" u="sng">
                <a:solidFill>
                  <a:schemeClr val="hlink"/>
                </a:solidFill>
                <a:hlinkClick r:id="rId3"/>
              </a:rPr>
              <a:t>/onos/ui </a:t>
            </a:r>
            <a:endParaRPr/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User/ Password: onos/ rocks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ONOS GUI (</a:t>
            </a:r>
            <a:r>
              <a:rPr lang="en-US" b="1"/>
              <a:t>G</a:t>
            </a:r>
            <a:r>
              <a:rPr lang="en-US"/>
              <a:t>raphical </a:t>
            </a:r>
            <a:r>
              <a:rPr lang="en-US" b="1"/>
              <a:t>U</a:t>
            </a:r>
            <a:r>
              <a:rPr lang="en-US"/>
              <a:t>ser </a:t>
            </a:r>
            <a:r>
              <a:rPr lang="en-US" b="1"/>
              <a:t>I</a:t>
            </a:r>
            <a:r>
              <a:rPr lang="en-US"/>
              <a:t>nterface) tutorial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https://wiki.onosproject.org/display/ONOS/Basic+ONOS+Tutorial#BasicONOSTutorial-ONOSGraphicalUserInterface</a:t>
            </a:r>
            <a:endParaRPr/>
          </a:p>
        </p:txBody>
      </p:sp>
      <p:sp>
        <p:nvSpPr>
          <p:cNvPr id="254" name="Google Shape;254;g7dbbcccd22_0_27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55" name="Google Shape;255;g7dbbcccd22_0_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6338" y="1934425"/>
            <a:ext cx="6131323" cy="344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e8faeb241_0_77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3200"/>
              <a:buFont typeface="Calibri"/>
              <a:buNone/>
            </a:pPr>
            <a:r>
              <a:rPr lang="en-US"/>
              <a:t>Outline </a:t>
            </a:r>
            <a:endParaRPr/>
          </a:p>
        </p:txBody>
      </p:sp>
      <p:sp>
        <p:nvSpPr>
          <p:cNvPr id="261" name="Google Shape;261;g7e8faeb241_0_77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❑"/>
            </a:pPr>
            <a:r>
              <a:rPr lang="en-US">
                <a:solidFill>
                  <a:srgbClr val="D9D9D9"/>
                </a:solidFill>
              </a:rPr>
              <a:t>Environment Setup</a:t>
            </a:r>
            <a:endParaRPr>
              <a:solidFill>
                <a:srgbClr val="D9D9D9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❑"/>
            </a:pPr>
            <a:r>
              <a:rPr lang="en-US">
                <a:solidFill>
                  <a:schemeClr val="dk1"/>
                </a:solidFill>
              </a:rPr>
              <a:t>Basic Operation</a:t>
            </a:r>
            <a:endParaRPr>
              <a:solidFill>
                <a:schemeClr val="dk1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Char char="■"/>
            </a:pPr>
            <a:r>
              <a:rPr lang="en-US" sz="2200">
                <a:solidFill>
                  <a:srgbClr val="D9D9D9"/>
                </a:solidFill>
              </a:rPr>
              <a:t>Start ONOS</a:t>
            </a:r>
            <a:endParaRPr sz="2200">
              <a:solidFill>
                <a:srgbClr val="D9D9D9"/>
              </a:solidFill>
            </a:endParaRPr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●"/>
            </a:pPr>
            <a:r>
              <a:rPr lang="en-US">
                <a:solidFill>
                  <a:srgbClr val="D9D9D9"/>
                </a:solidFill>
              </a:rPr>
              <a:t>ONOS CLI</a:t>
            </a:r>
            <a:endParaRPr>
              <a:solidFill>
                <a:srgbClr val="D9D9D9"/>
              </a:solidFill>
            </a:endParaRPr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●"/>
            </a:pPr>
            <a:r>
              <a:rPr lang="en-US" sz="2000">
                <a:solidFill>
                  <a:srgbClr val="D9D9D9"/>
                </a:solidFill>
              </a:rPr>
              <a:t>ONOS Web GUI</a:t>
            </a:r>
            <a:endParaRPr>
              <a:solidFill>
                <a:srgbClr val="D9D9D9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</a:pPr>
            <a:r>
              <a:rPr lang="en-US">
                <a:solidFill>
                  <a:schemeClr val="dk1"/>
                </a:solidFill>
              </a:rPr>
              <a:t>Activate basic ONOS APPs</a:t>
            </a:r>
            <a:endParaRPr>
              <a:solidFill>
                <a:schemeClr val="dk1"/>
              </a:solidFill>
            </a:endParaRPr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/>
              <a:t>[Method 1] Via ONOS CLI</a:t>
            </a:r>
            <a:endParaRPr/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/>
              <a:t>[Method 2] Via ONOS GUI　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Char char="■"/>
            </a:pPr>
            <a:r>
              <a:rPr lang="en-US">
                <a:solidFill>
                  <a:srgbClr val="D9D9D9"/>
                </a:solidFill>
              </a:rPr>
              <a:t>Create a topology controlled by ONOS</a:t>
            </a:r>
            <a:endParaRPr>
              <a:solidFill>
                <a:srgbClr val="D9D9D9"/>
              </a:solidFill>
            </a:endParaRPr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●"/>
            </a:pPr>
            <a:r>
              <a:rPr lang="en-US">
                <a:solidFill>
                  <a:srgbClr val="D9D9D9"/>
                </a:solidFill>
              </a:rPr>
              <a:t>[Method 1] Via Mininet CLI</a:t>
            </a:r>
            <a:endParaRPr>
              <a:solidFill>
                <a:srgbClr val="D9D9D9"/>
              </a:solidFill>
            </a:endParaRPr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●"/>
            </a:pPr>
            <a:r>
              <a:rPr lang="en-US">
                <a:solidFill>
                  <a:srgbClr val="D9D9D9"/>
                </a:solidFill>
              </a:rPr>
              <a:t>[Method 2] Custom Topology</a:t>
            </a:r>
            <a:endParaRPr>
              <a:solidFill>
                <a:srgbClr val="D9D9D9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❑"/>
            </a:pPr>
            <a:r>
              <a:rPr lang="en-US">
                <a:solidFill>
                  <a:srgbClr val="D9D9D9"/>
                </a:solidFill>
              </a:rPr>
              <a:t>Project Requirements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62" name="Google Shape;262;g7e8faeb241_0_77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dae9e9a34_0_2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FFC819"/>
                </a:solidFill>
              </a:rPr>
              <a:t>Activate basic ONOS APPs (</a:t>
            </a:r>
            <a:r>
              <a:rPr lang="en-US"/>
              <a:t>Via</a:t>
            </a:r>
            <a:r>
              <a:rPr lang="en-US">
                <a:solidFill>
                  <a:srgbClr val="FFC819"/>
                </a:solidFill>
              </a:rPr>
              <a:t> ONOS CLI)</a:t>
            </a:r>
            <a:endParaRPr>
              <a:solidFill>
                <a:srgbClr val="FFC819"/>
              </a:solidFill>
            </a:endParaRPr>
          </a:p>
        </p:txBody>
      </p:sp>
      <p:sp>
        <p:nvSpPr>
          <p:cNvPr id="269" name="Google Shape;269;g7dae9e9a34_0_2"/>
          <p:cNvSpPr txBox="1">
            <a:spLocks noGrp="1"/>
          </p:cNvSpPr>
          <p:nvPr>
            <p:ph type="body" idx="1"/>
          </p:nvPr>
        </p:nvSpPr>
        <p:spPr>
          <a:xfrm>
            <a:off x="323525" y="79282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[Method 1]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endParaRPr sz="800"/>
          </a:p>
          <a:p>
            <a:pPr marL="457200" lvl="0" indent="-3683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200"/>
              <a:buChar char="■"/>
            </a:pPr>
            <a:r>
              <a:rPr lang="en-US" sz="2200"/>
              <a:t>Note: Use the following command to get more usage information</a:t>
            </a:r>
            <a:endParaRPr sz="2200"/>
          </a:p>
        </p:txBody>
      </p:sp>
      <p:sp>
        <p:nvSpPr>
          <p:cNvPr id="270" name="Google Shape;270;g7dae9e9a34_0_2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71" name="Google Shape;271;g7dae9e9a34_0_2"/>
          <p:cNvSpPr txBox="1"/>
          <p:nvPr/>
        </p:nvSpPr>
        <p:spPr>
          <a:xfrm>
            <a:off x="404550" y="1567750"/>
            <a:ext cx="8450400" cy="32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720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None/>
            </a:pPr>
            <a:r>
              <a:rPr lang="en-US" sz="1800" b="0" i="0" u="none" strike="noStrike" cap="non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onos&gt;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apps -a -s			</a:t>
            </a:r>
            <a:r>
              <a:rPr lang="en-US" sz="18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Show activated apps only</a:t>
            </a:r>
            <a:endParaRPr sz="18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2" name="Google Shape;272;g7dae9e9a34_0_2"/>
          <p:cNvPicPr preferRelativeResize="0"/>
          <p:nvPr/>
        </p:nvPicPr>
        <p:blipFill rotWithShape="1">
          <a:blip r:embed="rId3">
            <a:alphaModFix/>
          </a:blip>
          <a:srcRect l="51471" t="28933" r="12540" b="58082"/>
          <a:stretch/>
        </p:blipFill>
        <p:spPr>
          <a:xfrm>
            <a:off x="647488" y="2053925"/>
            <a:ext cx="7849013" cy="1552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7dae9e9a34_0_2"/>
          <p:cNvPicPr preferRelativeResize="0"/>
          <p:nvPr/>
        </p:nvPicPr>
        <p:blipFill rotWithShape="1">
          <a:blip r:embed="rId3">
            <a:alphaModFix/>
          </a:blip>
          <a:srcRect l="51469" t="41767" r="21712" b="51902"/>
          <a:stretch/>
        </p:blipFill>
        <p:spPr>
          <a:xfrm>
            <a:off x="647500" y="4272025"/>
            <a:ext cx="7848998" cy="10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7dae9e9a34_0_2"/>
          <p:cNvSpPr txBox="1"/>
          <p:nvPr/>
        </p:nvSpPr>
        <p:spPr>
          <a:xfrm>
            <a:off x="404550" y="3764750"/>
            <a:ext cx="8450400" cy="32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720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None/>
            </a:pPr>
            <a:r>
              <a:rPr lang="en-US" sz="1800" b="0" i="0" u="none" strike="noStrike" cap="non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onos&gt;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app activate &lt;name&gt;</a:t>
            </a:r>
            <a:endParaRPr sz="18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5" name="Google Shape;275;g7dae9e9a34_0_2"/>
          <p:cNvSpPr txBox="1"/>
          <p:nvPr/>
        </p:nvSpPr>
        <p:spPr>
          <a:xfrm>
            <a:off x="404550" y="5974550"/>
            <a:ext cx="8450400" cy="32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720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None/>
            </a:pPr>
            <a:r>
              <a:rPr lang="en-US" sz="1800" b="0" i="0" u="none" strike="noStrike" cap="none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 onos&gt;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app --help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8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display command help message </a:t>
            </a:r>
            <a:endParaRPr sz="1800" b="0" i="0" u="none" strike="noStrike" cap="none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dbbcccd22_0_7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Activate basic ONOS APPs (Via ONOS GUI)</a:t>
            </a:r>
            <a:endParaRPr/>
          </a:p>
        </p:txBody>
      </p:sp>
      <p:sp>
        <p:nvSpPr>
          <p:cNvPr id="282" name="Google Shape;282;g7dbbcccd22_0_7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Calibri"/>
              <a:buChar char="❑"/>
            </a:pPr>
            <a:r>
              <a:rPr lang="en-US"/>
              <a:t>[Method 2]</a:t>
            </a:r>
            <a:endParaRPr/>
          </a:p>
          <a:p>
            <a:pPr marL="9144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/>
              <a:t>Click </a:t>
            </a:r>
            <a:endParaRPr sz="2000"/>
          </a:p>
          <a:p>
            <a:pPr marL="9144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/>
              <a:t>Choose “Applications”</a:t>
            </a:r>
            <a:endParaRPr sz="2000"/>
          </a:p>
          <a:p>
            <a:pPr marL="9144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/>
              <a:t>Choose “Reactive Forwarding”</a:t>
            </a:r>
            <a:endParaRPr sz="2000"/>
          </a:p>
          <a:p>
            <a:pPr marL="9144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/>
              <a:t>Click </a:t>
            </a:r>
            <a:endParaRPr sz="2000"/>
          </a:p>
          <a:p>
            <a:pPr marL="9144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/>
              <a:t>Click “OK”</a:t>
            </a:r>
            <a:endParaRPr sz="2000"/>
          </a:p>
        </p:txBody>
      </p:sp>
      <p:sp>
        <p:nvSpPr>
          <p:cNvPr id="283" name="Google Shape;283;g7dbbcccd22_0_7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84" name="Google Shape;284;g7dbbcccd22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575" y="3239200"/>
            <a:ext cx="3197524" cy="32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7dbbcccd22_0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0025" y="2482675"/>
            <a:ext cx="5244649" cy="399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7dbbcccd22_0_7"/>
          <p:cNvPicPr preferRelativeResize="0"/>
          <p:nvPr/>
        </p:nvPicPr>
        <p:blipFill rotWithShape="1">
          <a:blip r:embed="rId4">
            <a:alphaModFix/>
          </a:blip>
          <a:srcRect l="83142" t="10125" r="11870" b="82972"/>
          <a:stretch/>
        </p:blipFill>
        <p:spPr>
          <a:xfrm>
            <a:off x="1847538" y="2389912"/>
            <a:ext cx="261600" cy="275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7dbbcccd22_0_7"/>
          <p:cNvPicPr preferRelativeResize="0"/>
          <p:nvPr/>
        </p:nvPicPr>
        <p:blipFill rotWithShape="1">
          <a:blip r:embed="rId3">
            <a:alphaModFix/>
          </a:blip>
          <a:srcRect r="93775" b="93520"/>
          <a:stretch/>
        </p:blipFill>
        <p:spPr>
          <a:xfrm>
            <a:off x="1889625" y="1495063"/>
            <a:ext cx="177425" cy="18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7dbbcccd22_0_7"/>
          <p:cNvSpPr/>
          <p:nvPr/>
        </p:nvSpPr>
        <p:spPr>
          <a:xfrm>
            <a:off x="438400" y="3239200"/>
            <a:ext cx="261600" cy="244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7dbbcccd22_0_7"/>
          <p:cNvSpPr/>
          <p:nvPr/>
        </p:nvSpPr>
        <p:spPr>
          <a:xfrm>
            <a:off x="438400" y="3594050"/>
            <a:ext cx="919800" cy="244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7dbbcccd22_0_7"/>
          <p:cNvSpPr/>
          <p:nvPr/>
        </p:nvSpPr>
        <p:spPr>
          <a:xfrm>
            <a:off x="8089513" y="2918650"/>
            <a:ext cx="261600" cy="244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7dbbcccd22_0_7"/>
          <p:cNvSpPr/>
          <p:nvPr/>
        </p:nvSpPr>
        <p:spPr>
          <a:xfrm>
            <a:off x="8604088" y="3753775"/>
            <a:ext cx="261600" cy="244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7dbbcccd22_0_7"/>
          <p:cNvSpPr/>
          <p:nvPr/>
        </p:nvSpPr>
        <p:spPr>
          <a:xfrm>
            <a:off x="3778825" y="3509275"/>
            <a:ext cx="2277900" cy="391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7dbbcccd22_0_7"/>
          <p:cNvSpPr txBox="1"/>
          <p:nvPr/>
        </p:nvSpPr>
        <p:spPr>
          <a:xfrm>
            <a:off x="120525" y="3253825"/>
            <a:ext cx="2616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7dbbcccd22_0_7"/>
          <p:cNvSpPr txBox="1"/>
          <p:nvPr/>
        </p:nvSpPr>
        <p:spPr>
          <a:xfrm>
            <a:off x="120525" y="3558625"/>
            <a:ext cx="2616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7dbbcccd22_0_7"/>
          <p:cNvSpPr txBox="1"/>
          <p:nvPr/>
        </p:nvSpPr>
        <p:spPr>
          <a:xfrm>
            <a:off x="3701925" y="3863425"/>
            <a:ext cx="2616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7dbbcccd22_0_7"/>
          <p:cNvSpPr txBox="1"/>
          <p:nvPr/>
        </p:nvSpPr>
        <p:spPr>
          <a:xfrm>
            <a:off x="8520475" y="3998275"/>
            <a:ext cx="2616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7dbbcccd22_0_7"/>
          <p:cNvSpPr txBox="1"/>
          <p:nvPr/>
        </p:nvSpPr>
        <p:spPr>
          <a:xfrm>
            <a:off x="8045325" y="3177625"/>
            <a:ext cx="2616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dae9e9a34_0_36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3200"/>
              <a:buFont typeface="Calibri"/>
              <a:buNone/>
            </a:pPr>
            <a:r>
              <a:rPr lang="en-US"/>
              <a:t>Outline </a:t>
            </a:r>
            <a:endParaRPr/>
          </a:p>
        </p:txBody>
      </p:sp>
      <p:sp>
        <p:nvSpPr>
          <p:cNvPr id="303" name="Google Shape;303;g7dae9e9a34_0_36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❑"/>
            </a:pPr>
            <a:r>
              <a:rPr lang="en-US">
                <a:solidFill>
                  <a:srgbClr val="D9D9D9"/>
                </a:solidFill>
              </a:rPr>
              <a:t>Environment Setup</a:t>
            </a:r>
            <a:endParaRPr>
              <a:solidFill>
                <a:srgbClr val="D9D9D9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Char char="■"/>
            </a:pPr>
            <a:r>
              <a:rPr lang="en-US">
                <a:solidFill>
                  <a:srgbClr val="D9D9D9"/>
                </a:solidFill>
              </a:rPr>
              <a:t>VirtualBox Installation</a:t>
            </a:r>
            <a:endParaRPr>
              <a:solidFill>
                <a:srgbClr val="D9D9D9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Char char="■"/>
            </a:pPr>
            <a:r>
              <a:rPr lang="en-US">
                <a:solidFill>
                  <a:srgbClr val="D9D9D9"/>
                </a:solidFill>
              </a:rPr>
              <a:t>Bazel, ONOS, Mininet and OVS Installation</a:t>
            </a:r>
            <a:endParaRPr>
              <a:solidFill>
                <a:srgbClr val="D9D9D9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❑"/>
            </a:pPr>
            <a:r>
              <a:rPr lang="en-US">
                <a:solidFill>
                  <a:srgbClr val="D9D9D9"/>
                </a:solidFill>
              </a:rPr>
              <a:t>Basic Operation</a:t>
            </a:r>
            <a:endParaRPr>
              <a:solidFill>
                <a:srgbClr val="D9D9D9"/>
              </a:solidFill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Char char="■"/>
            </a:pPr>
            <a:r>
              <a:rPr lang="en-US">
                <a:solidFill>
                  <a:srgbClr val="D9D9D9"/>
                </a:solidFill>
              </a:rPr>
              <a:t>Start ONOS</a:t>
            </a:r>
            <a:endParaRPr>
              <a:solidFill>
                <a:srgbClr val="D9D9D9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Char char="■"/>
            </a:pPr>
            <a:r>
              <a:rPr lang="en-US">
                <a:solidFill>
                  <a:srgbClr val="D9D9D9"/>
                </a:solidFill>
              </a:rPr>
              <a:t>Activate basic ONOS APPs</a:t>
            </a:r>
            <a:endParaRPr>
              <a:solidFill>
                <a:srgbClr val="D9D9D9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</a:pPr>
            <a:r>
              <a:rPr lang="en-US">
                <a:solidFill>
                  <a:schemeClr val="dk1"/>
                </a:solidFill>
              </a:rPr>
              <a:t>Create a topology controlled by ONOS</a:t>
            </a:r>
            <a:endParaRPr/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>
                <a:solidFill>
                  <a:schemeClr val="dk1"/>
                </a:solidFill>
              </a:rPr>
              <a:t>[</a:t>
            </a:r>
            <a:r>
              <a:rPr lang="en-US"/>
              <a:t>Method</a:t>
            </a:r>
            <a:r>
              <a:rPr lang="en-US">
                <a:solidFill>
                  <a:schemeClr val="dk1"/>
                </a:solidFill>
              </a:rPr>
              <a:t> 1] Via Mininet CLI</a:t>
            </a:r>
            <a:endParaRPr/>
          </a:p>
          <a:p>
            <a:pPr marL="182880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Create a topology in Mininet controlled by ONOS</a:t>
            </a:r>
            <a:endParaRPr/>
          </a:p>
          <a:p>
            <a:pPr marL="182880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Make hosts appear in ONOS GUI</a:t>
            </a:r>
            <a:endParaRPr/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●"/>
            </a:pPr>
            <a:r>
              <a:rPr lang="en-US">
                <a:solidFill>
                  <a:srgbClr val="D9D9D9"/>
                </a:solidFill>
              </a:rPr>
              <a:t>[Method 2] Custom Topology</a:t>
            </a:r>
            <a:endParaRPr>
              <a:solidFill>
                <a:srgbClr val="D9D9D9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❑"/>
            </a:pPr>
            <a:r>
              <a:rPr lang="en-US">
                <a:solidFill>
                  <a:srgbClr val="D9D9D9"/>
                </a:solidFill>
              </a:rPr>
              <a:t>Project1 requirements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304" name="Google Shape;304;g7dae9e9a34_0_36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2"/>
          <p:cNvGrpSpPr/>
          <p:nvPr/>
        </p:nvGrpSpPr>
        <p:grpSpPr>
          <a:xfrm>
            <a:off x="1199625" y="2691682"/>
            <a:ext cx="5913425" cy="2630199"/>
            <a:chOff x="1199625" y="2691682"/>
            <a:chExt cx="5913425" cy="2630199"/>
          </a:xfrm>
        </p:grpSpPr>
        <p:sp>
          <p:nvSpPr>
            <p:cNvPr id="112" name="Google Shape;112;p2"/>
            <p:cNvSpPr/>
            <p:nvPr/>
          </p:nvSpPr>
          <p:spPr>
            <a:xfrm>
              <a:off x="1199625" y="2691682"/>
              <a:ext cx="5578679" cy="2561159"/>
            </a:xfrm>
            <a:prstGeom prst="cloud">
              <a:avLst/>
            </a:prstGeom>
            <a:solidFill>
              <a:srgbClr val="84FFE0">
                <a:alpha val="4901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3" name="Google Shape;113;p2"/>
            <p:cNvCxnSpPr>
              <a:stCxn id="114" idx="2"/>
            </p:cNvCxnSpPr>
            <p:nvPr/>
          </p:nvCxnSpPr>
          <p:spPr>
            <a:xfrm>
              <a:off x="2862405" y="4944481"/>
              <a:ext cx="506400" cy="3774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>
              <a:stCxn id="116" idx="3"/>
            </p:cNvCxnSpPr>
            <p:nvPr/>
          </p:nvCxnSpPr>
          <p:spPr>
            <a:xfrm rot="10800000" flipH="1">
              <a:off x="6531050" y="3866317"/>
              <a:ext cx="582000" cy="483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7" name="Google Shape;117;p2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4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3200"/>
              <a:buFont typeface="Calibri"/>
              <a:buNone/>
            </a:pPr>
            <a:r>
              <a:rPr lang="en-US"/>
              <a:t>Overview </a:t>
            </a:r>
            <a:endParaRPr/>
          </a:p>
        </p:txBody>
      </p:sp>
      <p:sp>
        <p:nvSpPr>
          <p:cNvPr id="118" name="Google Shape;118;p2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43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5235" y="5161261"/>
            <a:ext cx="878047" cy="878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5235" y="3468085"/>
            <a:ext cx="785768" cy="7857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2"/>
          <p:cNvGrpSpPr/>
          <p:nvPr/>
        </p:nvGrpSpPr>
        <p:grpSpPr>
          <a:xfrm>
            <a:off x="1101498" y="2564141"/>
            <a:ext cx="6842876" cy="3460488"/>
            <a:chOff x="1101498" y="2564141"/>
            <a:chExt cx="6842876" cy="3460488"/>
          </a:xfrm>
        </p:grpSpPr>
        <p:sp>
          <p:nvSpPr>
            <p:cNvPr id="122" name="Google Shape;122;p2"/>
            <p:cNvSpPr/>
            <p:nvPr/>
          </p:nvSpPr>
          <p:spPr>
            <a:xfrm>
              <a:off x="1101498" y="2564141"/>
              <a:ext cx="6842876" cy="346048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6946084" y="5600284"/>
              <a:ext cx="7617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Mininet</a:t>
              </a:r>
              <a:endParaRPr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2"/>
          <p:cNvGrpSpPr/>
          <p:nvPr/>
        </p:nvGrpSpPr>
        <p:grpSpPr>
          <a:xfrm>
            <a:off x="1101498" y="1224794"/>
            <a:ext cx="2977250" cy="1205366"/>
            <a:chOff x="1101498" y="1224794"/>
            <a:chExt cx="2977250" cy="1205366"/>
          </a:xfrm>
        </p:grpSpPr>
        <p:sp>
          <p:nvSpPr>
            <p:cNvPr id="125" name="Google Shape;125;p2"/>
            <p:cNvSpPr/>
            <p:nvPr/>
          </p:nvSpPr>
          <p:spPr>
            <a:xfrm>
              <a:off x="1101498" y="1224794"/>
              <a:ext cx="2977250" cy="1205366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1563390" y="1356278"/>
              <a:ext cx="713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ONOS</a:t>
              </a:r>
              <a:endParaRPr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906011" y="1023457"/>
            <a:ext cx="7282086" cy="5217952"/>
            <a:chOff x="906011" y="1023457"/>
            <a:chExt cx="7282086" cy="5217952"/>
          </a:xfrm>
        </p:grpSpPr>
        <p:sp>
          <p:nvSpPr>
            <p:cNvPr id="128" name="Google Shape;128;p2"/>
            <p:cNvSpPr txBox="1"/>
            <p:nvPr/>
          </p:nvSpPr>
          <p:spPr>
            <a:xfrm>
              <a:off x="6225009" y="1059105"/>
              <a:ext cx="196308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Virtual Machine</a:t>
              </a:r>
              <a:endPara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906011" y="1023457"/>
              <a:ext cx="7248087" cy="5217952"/>
            </a:xfrm>
            <a:prstGeom prst="rect">
              <a:avLst/>
            </a:prstGeom>
            <a:noFill/>
            <a:ln w="381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1558952" y="1610835"/>
            <a:ext cx="4588084" cy="2949668"/>
            <a:chOff x="1558952" y="1610835"/>
            <a:chExt cx="4588084" cy="2949668"/>
          </a:xfrm>
        </p:grpSpPr>
        <p:pic>
          <p:nvPicPr>
            <p:cNvPr id="131" name="Google Shape;131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58952" y="1610835"/>
              <a:ext cx="785768" cy="7857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2" name="Google Shape;132;p2"/>
            <p:cNvCxnSpPr>
              <a:stCxn id="131" idx="2"/>
              <a:endCxn id="114" idx="0"/>
            </p:cNvCxnSpPr>
            <p:nvPr/>
          </p:nvCxnSpPr>
          <p:spPr>
            <a:xfrm>
              <a:off x="1951836" y="2396603"/>
              <a:ext cx="910500" cy="2163900"/>
            </a:xfrm>
            <a:prstGeom prst="straightConnector1">
              <a:avLst/>
            </a:prstGeom>
            <a:solidFill>
              <a:schemeClr val="accent1"/>
            </a:solidFill>
            <a:ln w="19050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2"/>
            <p:cNvCxnSpPr>
              <a:stCxn id="131" idx="2"/>
              <a:endCxn id="134" idx="1"/>
            </p:cNvCxnSpPr>
            <p:nvPr/>
          </p:nvCxnSpPr>
          <p:spPr>
            <a:xfrm>
              <a:off x="1951836" y="2396603"/>
              <a:ext cx="2554200" cy="1570200"/>
            </a:xfrm>
            <a:prstGeom prst="straightConnector1">
              <a:avLst/>
            </a:prstGeom>
            <a:solidFill>
              <a:schemeClr val="accent1"/>
            </a:solidFill>
            <a:ln w="19050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35" name="Google Shape;135;p2"/>
            <p:cNvCxnSpPr>
              <a:stCxn id="131" idx="2"/>
              <a:endCxn id="136" idx="0"/>
            </p:cNvCxnSpPr>
            <p:nvPr/>
          </p:nvCxnSpPr>
          <p:spPr>
            <a:xfrm>
              <a:off x="1951836" y="2396603"/>
              <a:ext cx="3750600" cy="1779900"/>
            </a:xfrm>
            <a:prstGeom prst="straightConnector1">
              <a:avLst/>
            </a:prstGeom>
            <a:solidFill>
              <a:schemeClr val="accent1"/>
            </a:solidFill>
            <a:ln w="19050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37" name="Google Shape;137;p2"/>
            <p:cNvCxnSpPr>
              <a:stCxn id="131" idx="2"/>
              <a:endCxn id="116" idx="1"/>
            </p:cNvCxnSpPr>
            <p:nvPr/>
          </p:nvCxnSpPr>
          <p:spPr>
            <a:xfrm>
              <a:off x="1951836" y="2396603"/>
              <a:ext cx="4195200" cy="1518000"/>
            </a:xfrm>
            <a:prstGeom prst="straightConnector1">
              <a:avLst/>
            </a:prstGeom>
            <a:solidFill>
              <a:schemeClr val="accent1"/>
            </a:solidFill>
            <a:ln w="19050" cap="flat" cmpd="sng">
              <a:solidFill>
                <a:srgbClr val="3F3F3F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38" name="Google Shape;138;p2"/>
          <p:cNvGrpSpPr/>
          <p:nvPr/>
        </p:nvGrpSpPr>
        <p:grpSpPr>
          <a:xfrm>
            <a:off x="2670410" y="3722622"/>
            <a:ext cx="3860640" cy="1221859"/>
            <a:chOff x="2670410" y="3722622"/>
            <a:chExt cx="3860640" cy="1221859"/>
          </a:xfrm>
        </p:grpSpPr>
        <p:grpSp>
          <p:nvGrpSpPr>
            <p:cNvPr id="139" name="Google Shape;139;p2"/>
            <p:cNvGrpSpPr/>
            <p:nvPr/>
          </p:nvGrpSpPr>
          <p:grpSpPr>
            <a:xfrm>
              <a:off x="2670410" y="3722622"/>
              <a:ext cx="3860640" cy="1221859"/>
              <a:chOff x="2670410" y="3722622"/>
              <a:chExt cx="3860640" cy="1221859"/>
            </a:xfrm>
          </p:grpSpPr>
          <p:pic>
            <p:nvPicPr>
              <p:cNvPr id="114" name="Google Shape;114;p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670410" y="4560491"/>
                <a:ext cx="383990" cy="3839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" name="Google Shape;136;p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510484" y="4176501"/>
                <a:ext cx="383990" cy="3839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" name="Google Shape;116;p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147060" y="3722622"/>
                <a:ext cx="383990" cy="3839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" name="Google Shape;134;p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506157" y="3774922"/>
                <a:ext cx="383990" cy="38399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40" name="Google Shape;140;p2"/>
              <p:cNvCxnSpPr>
                <a:stCxn id="136" idx="0"/>
                <a:endCxn id="116" idx="1"/>
              </p:cNvCxnSpPr>
              <p:nvPr/>
            </p:nvCxnSpPr>
            <p:spPr>
              <a:xfrm rot="10800000" flipH="1">
                <a:off x="5702479" y="3914601"/>
                <a:ext cx="444600" cy="261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1" name="Google Shape;141;p2"/>
              <p:cNvCxnSpPr>
                <a:stCxn id="136" idx="0"/>
                <a:endCxn id="134" idx="3"/>
              </p:cNvCxnSpPr>
              <p:nvPr/>
            </p:nvCxnSpPr>
            <p:spPr>
              <a:xfrm rot="10800000">
                <a:off x="4890079" y="3966801"/>
                <a:ext cx="812400" cy="209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142" name="Google Shape;142;p2"/>
            <p:cNvCxnSpPr>
              <a:stCxn id="114" idx="3"/>
              <a:endCxn id="134" idx="1"/>
            </p:cNvCxnSpPr>
            <p:nvPr/>
          </p:nvCxnSpPr>
          <p:spPr>
            <a:xfrm rot="10800000" flipH="1">
              <a:off x="3054400" y="3966786"/>
              <a:ext cx="1451700" cy="7857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43" name="Google Shape;143;p2"/>
          <p:cNvPicPr preferRelativeResize="0"/>
          <p:nvPr/>
        </p:nvPicPr>
        <p:blipFill rotWithShape="1">
          <a:blip r:embed="rId7">
            <a:alphaModFix amt="36000"/>
          </a:blip>
          <a:srcRect/>
          <a:stretch/>
        </p:blipFill>
        <p:spPr>
          <a:xfrm>
            <a:off x="2670410" y="1427258"/>
            <a:ext cx="959121" cy="79659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"/>
          <p:cNvSpPr txBox="1"/>
          <p:nvPr/>
        </p:nvSpPr>
        <p:spPr>
          <a:xfrm>
            <a:off x="2427769" y="1700653"/>
            <a:ext cx="1699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Use ONOS GUI to 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see the topology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2520805" y="4325313"/>
            <a:ext cx="683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switch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"/>
          <p:cNvSpPr txBox="1"/>
          <p:nvPr/>
        </p:nvSpPr>
        <p:spPr>
          <a:xfrm>
            <a:off x="3518828" y="5658961"/>
            <a:ext cx="5229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 txBox="1"/>
          <p:nvPr/>
        </p:nvSpPr>
        <p:spPr>
          <a:xfrm>
            <a:off x="7119535" y="4199019"/>
            <a:ext cx="5229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 txBox="1"/>
          <p:nvPr/>
        </p:nvSpPr>
        <p:spPr>
          <a:xfrm>
            <a:off x="6005430" y="4017513"/>
            <a:ext cx="68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switch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 txBox="1"/>
          <p:nvPr/>
        </p:nvSpPr>
        <p:spPr>
          <a:xfrm>
            <a:off x="4373905" y="4066338"/>
            <a:ext cx="68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switch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 txBox="1"/>
          <p:nvPr/>
        </p:nvSpPr>
        <p:spPr>
          <a:xfrm>
            <a:off x="5376205" y="4477713"/>
            <a:ext cx="68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switch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4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Calibri"/>
              <a:buNone/>
            </a:pPr>
            <a:r>
              <a:rPr lang="en-US" sz="3100">
                <a:latin typeface="Calibri"/>
                <a:ea typeface="Calibri"/>
                <a:cs typeface="Calibri"/>
                <a:sym typeface="Calibri"/>
              </a:rPr>
              <a:t>Create a topology in Mininet controlled by ONOS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3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lang="en-US" sz="2400"/>
              <a:t>Run Mininet </a:t>
            </a:r>
            <a:r>
              <a:rPr lang="en-US"/>
              <a:t>with “--topo” &amp; “--controller” options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/>
              <a:t> 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00"/>
              <a:buChar char="■"/>
            </a:pPr>
            <a:r>
              <a:rPr lang="en-US"/>
              <a:t>In this built-in topology, each switch would have one host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/>
              <a:t>“--controller” option adds remote controller</a:t>
            </a:r>
            <a:endParaRPr/>
          </a:p>
          <a:p>
            <a:pPr marL="9144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Use command “exit” in Mininet CLI to exit Mininet CLI</a:t>
            </a:r>
            <a:endParaRPr/>
          </a:p>
        </p:txBody>
      </p:sp>
      <p:sp>
        <p:nvSpPr>
          <p:cNvPr id="311" name="Google Shape;311;p23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43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cxnSp>
        <p:nvCxnSpPr>
          <p:cNvPr id="312" name="Google Shape;312;p23"/>
          <p:cNvCxnSpPr>
            <a:stCxn id="313" idx="3"/>
            <a:endCxn id="314" idx="1"/>
          </p:cNvCxnSpPr>
          <p:nvPr/>
        </p:nvCxnSpPr>
        <p:spPr>
          <a:xfrm>
            <a:off x="6386674" y="3485215"/>
            <a:ext cx="447600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5" name="Google Shape;315;p23"/>
          <p:cNvCxnSpPr>
            <a:stCxn id="314" idx="3"/>
            <a:endCxn id="316" idx="1"/>
          </p:cNvCxnSpPr>
          <p:nvPr/>
        </p:nvCxnSpPr>
        <p:spPr>
          <a:xfrm>
            <a:off x="7424944" y="3485215"/>
            <a:ext cx="447600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7" name="Google Shape;317;p23"/>
          <p:cNvGrpSpPr/>
          <p:nvPr/>
        </p:nvGrpSpPr>
        <p:grpSpPr>
          <a:xfrm>
            <a:off x="5595888" y="1892363"/>
            <a:ext cx="3250953" cy="2950645"/>
            <a:chOff x="5885288" y="2383605"/>
            <a:chExt cx="2431892" cy="2465651"/>
          </a:xfrm>
        </p:grpSpPr>
        <p:pic>
          <p:nvPicPr>
            <p:cNvPr id="314" name="Google Shape;314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11703" y="3493732"/>
              <a:ext cx="441820" cy="441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35020" y="3493732"/>
              <a:ext cx="441820" cy="441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88386" y="3493732"/>
              <a:ext cx="441820" cy="4418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8" name="Google Shape;318;p23"/>
            <p:cNvGrpSpPr/>
            <p:nvPr/>
          </p:nvGrpSpPr>
          <p:grpSpPr>
            <a:xfrm>
              <a:off x="5885288" y="2383605"/>
              <a:ext cx="2431892" cy="2465651"/>
              <a:chOff x="5885288" y="2383605"/>
              <a:chExt cx="2431892" cy="2465651"/>
            </a:xfrm>
          </p:grpSpPr>
          <p:pic>
            <p:nvPicPr>
              <p:cNvPr id="319" name="Google Shape;319;p2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035020" y="4125522"/>
                <a:ext cx="441820" cy="4418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Google Shape;320;p23"/>
              <p:cNvPicPr preferRelativeResize="0"/>
              <p:nvPr/>
            </p:nvPicPr>
            <p:blipFill rotWithShape="1">
              <a:blip r:embed="rId5">
                <a:alphaModFix amt="41000"/>
              </a:blip>
              <a:srcRect/>
              <a:stretch/>
            </p:blipFill>
            <p:spPr>
              <a:xfrm>
                <a:off x="6811713" y="2383605"/>
                <a:ext cx="441820" cy="4418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1" name="Google Shape;321;p2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811703" y="4125522"/>
                <a:ext cx="441820" cy="4418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2" name="Google Shape;322;p2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588386" y="4125522"/>
                <a:ext cx="441820" cy="44182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23" name="Google Shape;323;p23"/>
              <p:cNvCxnSpPr>
                <a:stCxn id="320" idx="2"/>
                <a:endCxn id="313" idx="0"/>
              </p:cNvCxnSpPr>
              <p:nvPr/>
            </p:nvCxnSpPr>
            <p:spPr>
              <a:xfrm flipH="1">
                <a:off x="6255923" y="2825425"/>
                <a:ext cx="776700" cy="66840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4" name="Google Shape;324;p23"/>
              <p:cNvCxnSpPr>
                <a:stCxn id="320" idx="2"/>
                <a:endCxn id="314" idx="0"/>
              </p:cNvCxnSpPr>
              <p:nvPr/>
            </p:nvCxnSpPr>
            <p:spPr>
              <a:xfrm>
                <a:off x="7032623" y="2825425"/>
                <a:ext cx="0" cy="66840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5" name="Google Shape;325;p23"/>
              <p:cNvCxnSpPr>
                <a:stCxn id="320" idx="2"/>
                <a:endCxn id="316" idx="0"/>
              </p:cNvCxnSpPr>
              <p:nvPr/>
            </p:nvCxnSpPr>
            <p:spPr>
              <a:xfrm>
                <a:off x="7032623" y="2825425"/>
                <a:ext cx="776700" cy="66840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>
                <a:solidFill>
                  <a:srgbClr val="B7B7B7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6" name="Google Shape;326;p23"/>
              <p:cNvCxnSpPr>
                <a:stCxn id="313" idx="2"/>
                <a:endCxn id="319" idx="0"/>
              </p:cNvCxnSpPr>
              <p:nvPr/>
            </p:nvCxnSpPr>
            <p:spPr>
              <a:xfrm>
                <a:off x="6255930" y="3935552"/>
                <a:ext cx="0" cy="189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7" name="Google Shape;327;p23"/>
              <p:cNvCxnSpPr>
                <a:stCxn id="314" idx="2"/>
                <a:endCxn id="321" idx="0"/>
              </p:cNvCxnSpPr>
              <p:nvPr/>
            </p:nvCxnSpPr>
            <p:spPr>
              <a:xfrm>
                <a:off x="7032613" y="3935552"/>
                <a:ext cx="0" cy="189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8" name="Google Shape;328;p23"/>
              <p:cNvCxnSpPr>
                <a:stCxn id="316" idx="2"/>
                <a:endCxn id="322" idx="0"/>
              </p:cNvCxnSpPr>
              <p:nvPr/>
            </p:nvCxnSpPr>
            <p:spPr>
              <a:xfrm>
                <a:off x="7809296" y="3935552"/>
                <a:ext cx="0" cy="189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29" name="Google Shape;329;p23"/>
              <p:cNvSpPr txBox="1"/>
              <p:nvPr/>
            </p:nvSpPr>
            <p:spPr>
              <a:xfrm>
                <a:off x="6202493" y="2417020"/>
                <a:ext cx="640800" cy="37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rgbClr val="999999"/>
                    </a:solidFill>
                    <a:latin typeface="Arial"/>
                    <a:ea typeface="Arial"/>
                    <a:cs typeface="Arial"/>
                    <a:sym typeface="Arial"/>
                  </a:rPr>
                  <a:t>Controller</a:t>
                </a:r>
                <a:endParaRPr sz="1100" b="0" i="0" u="none" strike="noStrike" cap="none">
                  <a:solidFill>
                    <a:srgbClr val="999999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rgbClr val="999999"/>
                    </a:solidFill>
                    <a:latin typeface="Arial"/>
                    <a:ea typeface="Arial"/>
                    <a:cs typeface="Arial"/>
                    <a:sym typeface="Arial"/>
                  </a:rPr>
                  <a:t>(ONOS)</a:t>
                </a:r>
                <a:endParaRPr sz="1100" b="0" i="0" u="none" strike="noStrike" cap="none">
                  <a:solidFill>
                    <a:srgbClr val="99999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23"/>
              <p:cNvSpPr txBox="1"/>
              <p:nvPr/>
            </p:nvSpPr>
            <p:spPr>
              <a:xfrm>
                <a:off x="5885288" y="3266427"/>
                <a:ext cx="507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23"/>
              <p:cNvSpPr txBox="1"/>
              <p:nvPr/>
            </p:nvSpPr>
            <p:spPr>
              <a:xfrm>
                <a:off x="6993394" y="3266427"/>
                <a:ext cx="441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23"/>
              <p:cNvSpPr txBox="1"/>
              <p:nvPr/>
            </p:nvSpPr>
            <p:spPr>
              <a:xfrm>
                <a:off x="7809280" y="3266427"/>
                <a:ext cx="507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23"/>
              <p:cNvSpPr txBox="1"/>
              <p:nvPr/>
            </p:nvSpPr>
            <p:spPr>
              <a:xfrm>
                <a:off x="6064200" y="4541451"/>
                <a:ext cx="507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23"/>
              <p:cNvSpPr txBox="1"/>
              <p:nvPr/>
            </p:nvSpPr>
            <p:spPr>
              <a:xfrm>
                <a:off x="6843285" y="4541451"/>
                <a:ext cx="507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23"/>
              <p:cNvSpPr txBox="1"/>
              <p:nvPr/>
            </p:nvSpPr>
            <p:spPr>
              <a:xfrm>
                <a:off x="7619997" y="4541456"/>
                <a:ext cx="441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36" name="Google Shape;336;p23"/>
          <p:cNvPicPr preferRelativeResize="0"/>
          <p:nvPr/>
        </p:nvPicPr>
        <p:blipFill rotWithShape="1">
          <a:blip r:embed="rId6">
            <a:alphaModFix/>
          </a:blip>
          <a:srcRect l="47786" t="55361" r="31255" b="18925"/>
          <a:stretch/>
        </p:blipFill>
        <p:spPr>
          <a:xfrm>
            <a:off x="845375" y="1925700"/>
            <a:ext cx="4216776" cy="28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3"/>
          <p:cNvSpPr txBox="1"/>
          <p:nvPr/>
        </p:nvSpPr>
        <p:spPr>
          <a:xfrm>
            <a:off x="660325" y="1336075"/>
            <a:ext cx="8304300" cy="4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$ sudo mn --topo=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linear,3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--controller=remote,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127.0.0.1:6653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3"/>
          <p:cNvSpPr txBox="1"/>
          <p:nvPr/>
        </p:nvSpPr>
        <p:spPr>
          <a:xfrm>
            <a:off x="7143225" y="2253500"/>
            <a:ext cx="1203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127.0.0.1:6653</a:t>
            </a:r>
            <a:endParaRPr sz="11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0d920fc92_0_40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Note: </a:t>
            </a:r>
            <a:br>
              <a:rPr lang="en-US"/>
            </a:br>
            <a:r>
              <a:rPr lang="en-US"/>
              <a:t>Be sure to clean up the environment of Mininet after every time you exit Mininet CLI</a:t>
            </a:r>
            <a:endParaRPr/>
          </a:p>
        </p:txBody>
      </p:sp>
      <p:sp>
        <p:nvSpPr>
          <p:cNvPr id="345" name="Google Shape;345;g80d920fc92_0_40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200"/>
              <a:buFont typeface="Calibri"/>
              <a:buNone/>
            </a:pPr>
            <a:r>
              <a:rPr lang="en-US" sz="3100">
                <a:latin typeface="Calibri"/>
                <a:ea typeface="Calibri"/>
                <a:cs typeface="Calibri"/>
                <a:sym typeface="Calibri"/>
              </a:rPr>
              <a:t>Create a topology in Mininet controlled by ONOS</a:t>
            </a:r>
            <a:endParaRPr/>
          </a:p>
        </p:txBody>
      </p:sp>
      <p:sp>
        <p:nvSpPr>
          <p:cNvPr id="346" name="Google Shape;346;g80d920fc92_0_40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47" name="Google Shape;347;g80d920fc92_0_40"/>
          <p:cNvSpPr txBox="1"/>
          <p:nvPr/>
        </p:nvSpPr>
        <p:spPr>
          <a:xfrm>
            <a:off x="692975" y="2175925"/>
            <a:ext cx="8208900" cy="42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 $ sudo mn -c		</a:t>
            </a:r>
            <a:r>
              <a:rPr lang="en-US" sz="1800" b="0" i="0" u="none" strike="noStrike" cap="none">
                <a:solidFill>
                  <a:srgbClr val="999999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#clean and exit</a:t>
            </a:r>
            <a:endParaRPr sz="1800" b="0" i="0" u="none" strike="noStrike" cap="none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4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3200"/>
              <a:buFont typeface="Calibri"/>
              <a:buNone/>
            </a:pPr>
            <a:r>
              <a:rPr lang="en-US"/>
              <a:t>Make hosts appear in ONOS GUI</a:t>
            </a:r>
            <a:endParaRPr/>
          </a:p>
        </p:txBody>
      </p:sp>
      <p:sp>
        <p:nvSpPr>
          <p:cNvPr id="354" name="Google Shape;354;p27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First, use “pingall” in the Mininet CLI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Press “h” in ONOS GUI to see hosts</a:t>
            </a:r>
            <a:endParaRPr/>
          </a:p>
        </p:txBody>
      </p:sp>
      <p:sp>
        <p:nvSpPr>
          <p:cNvPr id="355" name="Google Shape;355;p27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43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pSp>
        <p:nvGrpSpPr>
          <p:cNvPr id="356" name="Google Shape;356;p27"/>
          <p:cNvGrpSpPr/>
          <p:nvPr/>
        </p:nvGrpSpPr>
        <p:grpSpPr>
          <a:xfrm>
            <a:off x="1298926" y="3047236"/>
            <a:ext cx="6546155" cy="3386636"/>
            <a:chOff x="3360442" y="2111229"/>
            <a:chExt cx="6269663" cy="3140427"/>
          </a:xfrm>
        </p:grpSpPr>
        <p:grpSp>
          <p:nvGrpSpPr>
            <p:cNvPr id="357" name="Google Shape;357;p27"/>
            <p:cNvGrpSpPr/>
            <p:nvPr/>
          </p:nvGrpSpPr>
          <p:grpSpPr>
            <a:xfrm>
              <a:off x="3360442" y="2111229"/>
              <a:ext cx="6269663" cy="3140427"/>
              <a:chOff x="3360442" y="2111229"/>
              <a:chExt cx="6269663" cy="3140427"/>
            </a:xfrm>
          </p:grpSpPr>
          <p:pic>
            <p:nvPicPr>
              <p:cNvPr id="358" name="Google Shape;358;p27"/>
              <p:cNvPicPr preferRelativeResize="0"/>
              <p:nvPr/>
            </p:nvPicPr>
            <p:blipFill rotWithShape="1">
              <a:blip r:embed="rId3">
                <a:alphaModFix/>
              </a:blip>
              <a:srcRect l="42065" t="18430" b="32369"/>
              <a:stretch/>
            </p:blipFill>
            <p:spPr>
              <a:xfrm>
                <a:off x="3360442" y="2111229"/>
                <a:ext cx="6269587" cy="31404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9" name="Google Shape;359;p27"/>
              <p:cNvSpPr txBox="1"/>
              <p:nvPr/>
            </p:nvSpPr>
            <p:spPr>
              <a:xfrm>
                <a:off x="7686105" y="3804784"/>
                <a:ext cx="1944000" cy="37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8A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21218A"/>
                    </a:solidFill>
                    <a:latin typeface="Arial"/>
                    <a:ea typeface="Arial"/>
                    <a:cs typeface="Arial"/>
                    <a:sym typeface="Arial"/>
                  </a:rPr>
                  <a:t>Host information </a:t>
                </a:r>
                <a:endParaRPr sz="1400" b="0" i="0" u="none" strike="noStrike" cap="none">
                  <a:solidFill>
                    <a:srgbClr val="21218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7"/>
              <p:cNvSpPr/>
              <p:nvPr/>
            </p:nvSpPr>
            <p:spPr>
              <a:xfrm>
                <a:off x="5213983" y="4471642"/>
                <a:ext cx="421200" cy="321900"/>
              </a:xfrm>
              <a:prstGeom prst="rect">
                <a:avLst/>
              </a:prstGeom>
              <a:noFill/>
              <a:ln w="25400" cap="flat" cmpd="sng">
                <a:solidFill>
                  <a:srgbClr val="7676D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7"/>
              <p:cNvSpPr txBox="1"/>
              <p:nvPr/>
            </p:nvSpPr>
            <p:spPr>
              <a:xfrm>
                <a:off x="4902466" y="3762607"/>
                <a:ext cx="457800" cy="37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7"/>
              <p:cNvSpPr txBox="1"/>
              <p:nvPr/>
            </p:nvSpPr>
            <p:spPr>
              <a:xfrm>
                <a:off x="5659240" y="3567435"/>
                <a:ext cx="457800" cy="37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7"/>
              <p:cNvSpPr txBox="1"/>
              <p:nvPr/>
            </p:nvSpPr>
            <p:spPr>
              <a:xfrm>
                <a:off x="6199003" y="2955647"/>
                <a:ext cx="457800" cy="37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7"/>
              <p:cNvSpPr txBox="1"/>
              <p:nvPr/>
            </p:nvSpPr>
            <p:spPr>
              <a:xfrm>
                <a:off x="5189863" y="4730892"/>
                <a:ext cx="469500" cy="37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7"/>
              <p:cNvSpPr txBox="1"/>
              <p:nvPr/>
            </p:nvSpPr>
            <p:spPr>
              <a:xfrm>
                <a:off x="6308598" y="4420277"/>
                <a:ext cx="469500" cy="37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7"/>
              <p:cNvSpPr txBox="1"/>
              <p:nvPr/>
            </p:nvSpPr>
            <p:spPr>
              <a:xfrm>
                <a:off x="6969098" y="3652917"/>
                <a:ext cx="469500" cy="37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67" name="Google Shape;367;p27"/>
            <p:cNvPicPr preferRelativeResize="0"/>
            <p:nvPr/>
          </p:nvPicPr>
          <p:blipFill rotWithShape="1">
            <a:blip r:embed="rId4">
              <a:alphaModFix/>
            </a:blip>
            <a:srcRect r="64823" b="76699"/>
            <a:stretch/>
          </p:blipFill>
          <p:spPr>
            <a:xfrm>
              <a:off x="3553302" y="2319824"/>
              <a:ext cx="1502170" cy="8321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8" name="Google Shape;368;p27"/>
          <p:cNvPicPr preferRelativeResize="0"/>
          <p:nvPr/>
        </p:nvPicPr>
        <p:blipFill rotWithShape="1">
          <a:blip r:embed="rId5">
            <a:alphaModFix/>
          </a:blip>
          <a:srcRect l="47877" t="80382" r="33763" b="11934"/>
          <a:stretch/>
        </p:blipFill>
        <p:spPr>
          <a:xfrm>
            <a:off x="527050" y="1837300"/>
            <a:ext cx="3619502" cy="85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7"/>
          <p:cNvSpPr txBox="1"/>
          <p:nvPr/>
        </p:nvSpPr>
        <p:spPr>
          <a:xfrm>
            <a:off x="533325" y="1272425"/>
            <a:ext cx="8431200" cy="49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666666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 mininet&gt;</a:t>
            </a: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 pingall		</a:t>
            </a:r>
            <a:r>
              <a:rPr lang="en-US" sz="1800" b="0" i="0" u="none" strike="noStrike" cap="none">
                <a:solidFill>
                  <a:srgbClr val="999999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# ping between all hosts</a:t>
            </a:r>
            <a:endParaRPr sz="1800" b="0" i="0" u="none" strike="noStrike" cap="none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dae9e9a34_0_42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3200"/>
              <a:buFont typeface="Calibri"/>
              <a:buNone/>
            </a:pPr>
            <a:r>
              <a:rPr lang="en-US"/>
              <a:t>Outline </a:t>
            </a:r>
            <a:endParaRPr/>
          </a:p>
        </p:txBody>
      </p:sp>
      <p:sp>
        <p:nvSpPr>
          <p:cNvPr id="375" name="Google Shape;375;g7dae9e9a34_0_42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❑"/>
            </a:pPr>
            <a:r>
              <a:rPr lang="en-US">
                <a:solidFill>
                  <a:srgbClr val="D9D9D9"/>
                </a:solidFill>
              </a:rPr>
              <a:t>Environment Setup</a:t>
            </a:r>
            <a:endParaRPr>
              <a:solidFill>
                <a:srgbClr val="D9D9D9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Char char="■"/>
            </a:pPr>
            <a:r>
              <a:rPr lang="en-US">
                <a:solidFill>
                  <a:srgbClr val="D9D9D9"/>
                </a:solidFill>
              </a:rPr>
              <a:t>VirtualBox Installation</a:t>
            </a:r>
            <a:endParaRPr>
              <a:solidFill>
                <a:srgbClr val="D9D9D9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Char char="■"/>
            </a:pPr>
            <a:r>
              <a:rPr lang="en-US">
                <a:solidFill>
                  <a:srgbClr val="D9D9D9"/>
                </a:solidFill>
              </a:rPr>
              <a:t>Bazel, ONOS, Mininet and OVS Installation</a:t>
            </a:r>
            <a:endParaRPr>
              <a:solidFill>
                <a:srgbClr val="D9D9D9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❑"/>
            </a:pPr>
            <a:r>
              <a:rPr lang="en-US">
                <a:solidFill>
                  <a:srgbClr val="D9D9D9"/>
                </a:solidFill>
              </a:rPr>
              <a:t>Basic Operation</a:t>
            </a:r>
            <a:endParaRPr>
              <a:solidFill>
                <a:srgbClr val="D9D9D9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Char char="■"/>
            </a:pPr>
            <a:r>
              <a:rPr lang="en-US">
                <a:solidFill>
                  <a:srgbClr val="D9D9D9"/>
                </a:solidFill>
              </a:rPr>
              <a:t>Activate basic ONOS APPs</a:t>
            </a:r>
            <a:endParaRPr>
              <a:solidFill>
                <a:srgbClr val="D9D9D9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</a:pPr>
            <a:r>
              <a:rPr lang="en-US">
                <a:solidFill>
                  <a:schemeClr val="dk1"/>
                </a:solidFill>
              </a:rPr>
              <a:t>Create a topology controlled by ONOS</a:t>
            </a:r>
            <a:endParaRPr/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●"/>
            </a:pPr>
            <a:r>
              <a:rPr lang="en-US">
                <a:solidFill>
                  <a:srgbClr val="D9D9D9"/>
                </a:solidFill>
              </a:rPr>
              <a:t>[Method 1] Via Mininet CLI</a:t>
            </a:r>
            <a:endParaRPr>
              <a:solidFill>
                <a:srgbClr val="D9D9D9"/>
              </a:solidFill>
            </a:endParaRPr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>
                <a:solidFill>
                  <a:srgbClr val="000000"/>
                </a:solidFill>
              </a:rPr>
              <a:t>[Method 2] Custom Topology</a:t>
            </a:r>
            <a:endParaRPr>
              <a:solidFill>
                <a:srgbClr val="000000"/>
              </a:solidFill>
            </a:endParaRPr>
          </a:p>
          <a:p>
            <a:pPr marL="182880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</a:rPr>
              <a:t>Create a custom topology in Mininet</a:t>
            </a:r>
            <a:endParaRPr>
              <a:solidFill>
                <a:srgbClr val="000000"/>
              </a:solidFill>
            </a:endParaRPr>
          </a:p>
          <a:p>
            <a:pPr marL="182880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</a:rPr>
              <a:t>Illustration of topology dictionary</a:t>
            </a:r>
            <a:endParaRPr>
              <a:solidFill>
                <a:srgbClr val="000000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❑"/>
            </a:pPr>
            <a:r>
              <a:rPr lang="en-US">
                <a:solidFill>
                  <a:srgbClr val="D9D9D9"/>
                </a:solidFill>
              </a:rPr>
              <a:t>Project1 requirements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376" name="Google Shape;376;g7dae9e9a34_0_42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0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4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3200"/>
              <a:buFont typeface="Calibri"/>
              <a:buNone/>
            </a:pPr>
            <a:r>
              <a:rPr lang="en-US"/>
              <a:t>Create a custom topology in Mininet</a:t>
            </a:r>
            <a:endParaRPr/>
          </a:p>
        </p:txBody>
      </p:sp>
      <p:sp>
        <p:nvSpPr>
          <p:cNvPr id="382" name="Google Shape;382;p30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Specify topology in Python and run the Python script</a:t>
            </a:r>
            <a:endParaRPr/>
          </a:p>
        </p:txBody>
      </p:sp>
      <p:sp>
        <p:nvSpPr>
          <p:cNvPr id="383" name="Google Shape;383;p30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43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84" name="Google Shape;384;p30" descr="https://scontent-tpe1-1.xx.fbcdn.net/v/t1.15752-9/42419156_2186977641558268_6477965564714156032_n.png?_nc_cat=105&amp;oh=33922a97947ec1e0a4a3fa8f5ad1a1ac&amp;oe=5C2795BE"/>
          <p:cNvPicPr preferRelativeResize="0"/>
          <p:nvPr/>
        </p:nvPicPr>
        <p:blipFill rotWithShape="1">
          <a:blip r:embed="rId3">
            <a:alphaModFix/>
          </a:blip>
          <a:srcRect t="6396" b="5497"/>
          <a:stretch/>
        </p:blipFill>
        <p:spPr>
          <a:xfrm>
            <a:off x="514425" y="2184124"/>
            <a:ext cx="3874650" cy="39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0"/>
          <p:cNvSpPr txBox="1"/>
          <p:nvPr/>
        </p:nvSpPr>
        <p:spPr>
          <a:xfrm>
            <a:off x="514423" y="1289181"/>
            <a:ext cx="8450494" cy="67288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72000" rIns="91425" bIns="45700" anchor="t" anchorCtr="0">
            <a:spAutoFit/>
          </a:bodyPr>
          <a:lstStyle/>
          <a:p>
            <a:pPr marL="177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sudo mn --custom=sample.py --topo=mytopo \</a:t>
            </a:r>
            <a:endParaRPr sz="18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77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 --controller=remote,ip=127.0.0.1,port=6653</a:t>
            </a:r>
            <a:endParaRPr sz="18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86" name="Google Shape;386;p30"/>
          <p:cNvGrpSpPr/>
          <p:nvPr/>
        </p:nvGrpSpPr>
        <p:grpSpPr>
          <a:xfrm>
            <a:off x="5498412" y="3304390"/>
            <a:ext cx="2969913" cy="2411973"/>
            <a:chOff x="5233237" y="2942815"/>
            <a:chExt cx="2969913" cy="2411973"/>
          </a:xfrm>
        </p:grpSpPr>
        <p:grpSp>
          <p:nvGrpSpPr>
            <p:cNvPr id="387" name="Google Shape;387;p30"/>
            <p:cNvGrpSpPr/>
            <p:nvPr/>
          </p:nvGrpSpPr>
          <p:grpSpPr>
            <a:xfrm>
              <a:off x="5233237" y="2942815"/>
              <a:ext cx="2969913" cy="2411973"/>
              <a:chOff x="4980137" y="2906665"/>
              <a:chExt cx="2969913" cy="2411973"/>
            </a:xfrm>
          </p:grpSpPr>
          <p:pic>
            <p:nvPicPr>
              <p:cNvPr id="388" name="Google Shape;388;p3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169210" y="3179868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9" name="Google Shape;389;p30"/>
              <p:cNvSpPr txBox="1"/>
              <p:nvPr/>
            </p:nvSpPr>
            <p:spPr>
              <a:xfrm>
                <a:off x="5978521" y="2906665"/>
                <a:ext cx="99097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s1(switch)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90" name="Google Shape;390;p3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980137" y="4448979"/>
                <a:ext cx="869659" cy="86965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1" name="Google Shape;391;p30"/>
              <p:cNvSpPr txBox="1"/>
              <p:nvPr/>
            </p:nvSpPr>
            <p:spPr>
              <a:xfrm>
                <a:off x="4994818" y="4295088"/>
                <a:ext cx="84029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h1(host)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92" name="Google Shape;392;p3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080391" y="4448979"/>
                <a:ext cx="869659" cy="86965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3" name="Google Shape;393;p30"/>
              <p:cNvSpPr txBox="1"/>
              <p:nvPr/>
            </p:nvSpPr>
            <p:spPr>
              <a:xfrm>
                <a:off x="7095072" y="4295087"/>
                <a:ext cx="84029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h2(host)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94" name="Google Shape;394;p30"/>
            <p:cNvCxnSpPr>
              <a:stCxn id="388" idx="2"/>
              <a:endCxn id="390" idx="3"/>
            </p:cNvCxnSpPr>
            <p:nvPr/>
          </p:nvCxnSpPr>
          <p:spPr>
            <a:xfrm flipH="1">
              <a:off x="6102810" y="3825618"/>
              <a:ext cx="624300" cy="10944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30"/>
            <p:cNvCxnSpPr>
              <a:stCxn id="388" idx="2"/>
              <a:endCxn id="392" idx="1"/>
            </p:cNvCxnSpPr>
            <p:nvPr/>
          </p:nvCxnSpPr>
          <p:spPr>
            <a:xfrm>
              <a:off x="6727110" y="3825618"/>
              <a:ext cx="606300" cy="10944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96" name="Google Shape;396;p30"/>
          <p:cNvSpPr txBox="1"/>
          <p:nvPr/>
        </p:nvSpPr>
        <p:spPr>
          <a:xfrm>
            <a:off x="445950" y="6134850"/>
            <a:ext cx="12054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Sample.py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0"/>
          <p:cNvSpPr txBox="1"/>
          <p:nvPr/>
        </p:nvSpPr>
        <p:spPr>
          <a:xfrm>
            <a:off x="6044350" y="2782725"/>
            <a:ext cx="18780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Custom topology</a:t>
            </a:r>
            <a:endParaRPr sz="1800" b="0" i="0" u="none" strike="noStrike" cap="none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0"/>
          <p:cNvSpPr/>
          <p:nvPr/>
        </p:nvSpPr>
        <p:spPr>
          <a:xfrm>
            <a:off x="5223713" y="3100225"/>
            <a:ext cx="3519300" cy="28203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4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Illustration of topology dictionary</a:t>
            </a:r>
            <a:endParaRPr/>
          </a:p>
        </p:txBody>
      </p:sp>
      <p:sp>
        <p:nvSpPr>
          <p:cNvPr id="404" name="Google Shape;404;p29"/>
          <p:cNvSpPr txBox="1">
            <a:spLocks noGrp="1"/>
          </p:cNvSpPr>
          <p:nvPr>
            <p:ph type="body" idx="1"/>
          </p:nvPr>
        </p:nvSpPr>
        <p:spPr>
          <a:xfrm>
            <a:off x="97363" y="841200"/>
            <a:ext cx="89493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Need to define a dictionary in Python script (i.e. sample.py) of custom topology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9144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00"/>
              <a:buChar char="■"/>
            </a:pPr>
            <a:r>
              <a:rPr lang="en-US"/>
              <a:t>Key is the short name passed to the appropriate option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/>
              <a:t>Value may be subclasses, constructors or functions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 sz="2200"/>
          </a:p>
        </p:txBody>
      </p:sp>
      <p:sp>
        <p:nvSpPr>
          <p:cNvPr id="405" name="Google Shape;405;p29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43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graphicFrame>
        <p:nvGraphicFramePr>
          <p:cNvPr id="406" name="Google Shape;406;p29"/>
          <p:cNvGraphicFramePr/>
          <p:nvPr/>
        </p:nvGraphicFramePr>
        <p:xfrm>
          <a:off x="1382399" y="4088042"/>
          <a:ext cx="6379225" cy="912400"/>
        </p:xfrm>
        <a:graphic>
          <a:graphicData uri="http://schemas.openxmlformats.org/drawingml/2006/table">
            <a:tbl>
              <a:tblPr firstRow="1" bandRow="1">
                <a:noFill/>
                <a:tableStyleId>{CA76E17E-1E89-4238-A903-7D449A65883C}</a:tableStyleId>
              </a:tblPr>
              <a:tblGrid>
                <a:gridCol w="100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Option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dict. Name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Key   :   Value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--topo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topos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&lt;short name&gt; : &lt;Topo constructor&gt;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7" name="Google Shape;407;p29"/>
          <p:cNvSpPr txBox="1"/>
          <p:nvPr/>
        </p:nvSpPr>
        <p:spPr>
          <a:xfrm>
            <a:off x="514425" y="1898775"/>
            <a:ext cx="8450100" cy="672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72000" rIns="91425" bIns="45700" anchor="t" anchorCtr="0">
            <a:noAutofit/>
          </a:bodyPr>
          <a:lstStyle/>
          <a:p>
            <a:pPr marL="177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sudo mn --custom=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sample.py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--topo=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mytopo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\</a:t>
            </a:r>
            <a:endParaRPr sz="18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77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 --controller=remote,ip=127.0.0.1,port=6653</a:t>
            </a:r>
            <a:endParaRPr sz="18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08" name="Google Shape;408;p29"/>
          <p:cNvCxnSpPr>
            <a:stCxn id="409" idx="2"/>
          </p:cNvCxnSpPr>
          <p:nvPr/>
        </p:nvCxnSpPr>
        <p:spPr>
          <a:xfrm>
            <a:off x="2561225" y="3375725"/>
            <a:ext cx="488100" cy="7713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0" name="Google Shape;410;p29"/>
          <p:cNvCxnSpPr>
            <a:stCxn id="411" idx="2"/>
          </p:cNvCxnSpPr>
          <p:nvPr/>
        </p:nvCxnSpPr>
        <p:spPr>
          <a:xfrm>
            <a:off x="4261455" y="3375725"/>
            <a:ext cx="1101900" cy="8076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12" name="Google Shape;412;p29"/>
          <p:cNvGrpSpPr/>
          <p:nvPr/>
        </p:nvGrpSpPr>
        <p:grpSpPr>
          <a:xfrm>
            <a:off x="1524000" y="2800025"/>
            <a:ext cx="6096000" cy="575700"/>
            <a:chOff x="1524000" y="2647625"/>
            <a:chExt cx="6096000" cy="575700"/>
          </a:xfrm>
        </p:grpSpPr>
        <p:pic>
          <p:nvPicPr>
            <p:cNvPr id="413" name="Google Shape;413;p29" descr="https://scontent-tpe1-1.xx.fbcdn.net/v/t1.15752-9/42419156_2186977641558268_6477965564714156032_n.png?_nc_cat=105&amp;oh=33922a97947ec1e0a4a3fa8f5ad1a1ac&amp;oe=5C2795BE"/>
            <p:cNvPicPr preferRelativeResize="0"/>
            <p:nvPr/>
          </p:nvPicPr>
          <p:blipFill rotWithShape="1">
            <a:blip r:embed="rId3">
              <a:alphaModFix/>
            </a:blip>
            <a:srcRect t="89125" b="4959"/>
            <a:stretch/>
          </p:blipFill>
          <p:spPr>
            <a:xfrm>
              <a:off x="1524000" y="2715200"/>
              <a:ext cx="6096000" cy="41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p29"/>
            <p:cNvSpPr/>
            <p:nvPr/>
          </p:nvSpPr>
          <p:spPr>
            <a:xfrm>
              <a:off x="2085125" y="2647625"/>
              <a:ext cx="952200" cy="575700"/>
            </a:xfrm>
            <a:prstGeom prst="rect">
              <a:avLst/>
            </a:pr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3605505" y="2647625"/>
              <a:ext cx="1311900" cy="575700"/>
            </a:xfrm>
            <a:prstGeom prst="rect">
              <a:avLst/>
            </a:pr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5186150" y="2647625"/>
              <a:ext cx="1069200" cy="575700"/>
            </a:xfrm>
            <a:prstGeom prst="rect">
              <a:avLst/>
            </a:pr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5" name="Google Shape;415;p29"/>
          <p:cNvCxnSpPr>
            <a:stCxn id="414" idx="2"/>
          </p:cNvCxnSpPr>
          <p:nvPr/>
        </p:nvCxnSpPr>
        <p:spPr>
          <a:xfrm>
            <a:off x="5720750" y="3375725"/>
            <a:ext cx="341700" cy="8076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e8faeb241_0_130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3200"/>
              <a:buFont typeface="Calibri"/>
              <a:buNone/>
            </a:pPr>
            <a:r>
              <a:rPr lang="en-US"/>
              <a:t>Outline </a:t>
            </a:r>
            <a:endParaRPr/>
          </a:p>
        </p:txBody>
      </p:sp>
      <p:sp>
        <p:nvSpPr>
          <p:cNvPr id="421" name="Google Shape;421;g7e8faeb241_0_130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❑"/>
            </a:pPr>
            <a:r>
              <a:rPr lang="en-US">
                <a:solidFill>
                  <a:srgbClr val="D9D9D9"/>
                </a:solidFill>
              </a:rPr>
              <a:t>Environment Setup</a:t>
            </a:r>
            <a:endParaRPr>
              <a:solidFill>
                <a:srgbClr val="D9D9D9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❑"/>
            </a:pPr>
            <a:r>
              <a:rPr lang="en-US">
                <a:solidFill>
                  <a:srgbClr val="D9D9D9"/>
                </a:solidFill>
              </a:rPr>
              <a:t>Basic Operation</a:t>
            </a:r>
            <a:endParaRPr>
              <a:solidFill>
                <a:srgbClr val="D9D9D9"/>
              </a:solidFill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❑"/>
            </a:pPr>
            <a:r>
              <a:rPr lang="en-US">
                <a:solidFill>
                  <a:schemeClr val="dk1"/>
                </a:solidFill>
              </a:rPr>
              <a:t>Project </a:t>
            </a:r>
            <a:r>
              <a:rPr lang="en-US"/>
              <a:t>R</a:t>
            </a:r>
            <a:r>
              <a:rPr lang="en-US">
                <a:solidFill>
                  <a:schemeClr val="dk1"/>
                </a:solidFill>
              </a:rPr>
              <a:t>equirements</a:t>
            </a:r>
            <a:endParaRPr>
              <a:solidFill>
                <a:schemeClr val="dk1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/>
              <a:t>Part 1: Answer Questions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/>
              <a:t>Part 2: Create a Custom Topology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/>
              <a:t>Bonus : Specify Hosts IP Address In Mininet</a:t>
            </a:r>
            <a:endParaRPr/>
          </a:p>
        </p:txBody>
      </p:sp>
      <p:sp>
        <p:nvSpPr>
          <p:cNvPr id="422" name="Google Shape;422;g7e8faeb241_0_130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e2f23eb44_0_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Project Requirement</a:t>
            </a:r>
            <a:endParaRPr/>
          </a:p>
        </p:txBody>
      </p:sp>
      <p:sp>
        <p:nvSpPr>
          <p:cNvPr id="429" name="Google Shape;429;g7e2f23eb44_0_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914400" lvl="0" indent="-30618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AutoNum type="romanUcPeriod"/>
            </a:pPr>
            <a:r>
              <a:rPr lang="en-US"/>
              <a:t>Answer Questions (40%)</a:t>
            </a:r>
            <a:endParaRPr/>
          </a:p>
          <a:p>
            <a:pPr marL="914400" lvl="0" indent="-3061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romanUcPeriod"/>
            </a:pPr>
            <a:r>
              <a:rPr lang="en-US"/>
              <a:t>Create a Custom Topology (60%)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/>
              <a:t>Bonus.	Specify Hosts IP Address In Mininet</a:t>
            </a:r>
            <a:endParaRPr/>
          </a:p>
        </p:txBody>
      </p:sp>
      <p:sp>
        <p:nvSpPr>
          <p:cNvPr id="430" name="Google Shape;430;g7e2f23eb44_0_3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4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3200"/>
              <a:buFont typeface="Calibri"/>
              <a:buNone/>
            </a:pPr>
            <a:r>
              <a:rPr lang="en-US"/>
              <a:t>Part 1: Answer Questions</a:t>
            </a:r>
            <a:endParaRPr/>
          </a:p>
        </p:txBody>
      </p:sp>
      <p:sp>
        <p:nvSpPr>
          <p:cNvPr id="436" name="Google Shape;436;p35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22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/>
              <a:t>Activate ONOS APPs</a:t>
            </a:r>
            <a:endParaRPr/>
          </a:p>
          <a:p>
            <a:pPr marL="742950" lvl="1" indent="-2882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en-US"/>
              <a:t>When activating </a:t>
            </a:r>
            <a:r>
              <a:rPr lang="en-US" b="1"/>
              <a:t>“org.onosproject.openflow”</a:t>
            </a:r>
            <a:r>
              <a:rPr lang="en-US"/>
              <a:t>, what are the APPs which also be activated?</a:t>
            </a:r>
            <a:endParaRPr/>
          </a:p>
          <a:p>
            <a:pPr marL="742950" lvl="1" indent="-2882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en-US"/>
              <a:t>Which </a:t>
            </a:r>
            <a:r>
              <a:rPr lang="en-US" b="1"/>
              <a:t>APP </a:t>
            </a:r>
            <a:r>
              <a:rPr lang="en-US"/>
              <a:t>enables hosts to ping each other?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200"/>
          </a:p>
          <a:p>
            <a:pPr marL="0" lvl="0" indent="457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Hint:	 </a:t>
            </a:r>
            <a:r>
              <a:rPr lang="en-US" sz="1600"/>
              <a:t>Please refer to the reference “Basic ONOS Tutorial”[1] attached at the end of slide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437" name="Google Shape;437;p35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43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438" name="Google Shape;438;p35"/>
          <p:cNvSpPr txBox="1"/>
          <p:nvPr/>
        </p:nvSpPr>
        <p:spPr>
          <a:xfrm>
            <a:off x="1365250" y="5932150"/>
            <a:ext cx="7096200" cy="32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$ netstat -tnlp		</a:t>
            </a:r>
            <a:r>
              <a:rPr lang="en-US" sz="16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#show only listening TCP sockets</a:t>
            </a:r>
            <a:endParaRPr sz="1600" b="0" i="0" u="none" strike="noStrike" cap="none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35"/>
          <p:cNvSpPr txBox="1">
            <a:spLocks noGrp="1"/>
          </p:cNvSpPr>
          <p:nvPr>
            <p:ph type="body" idx="1"/>
          </p:nvPr>
        </p:nvSpPr>
        <p:spPr>
          <a:xfrm>
            <a:off x="327600" y="3074025"/>
            <a:ext cx="8641200" cy="3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Font typeface="Calibri"/>
              <a:buAutoNum type="arabicPeriod" startAt="2"/>
            </a:pPr>
            <a:r>
              <a:rPr lang="en-US" dirty="0"/>
              <a:t>Observe listening port</a:t>
            </a:r>
            <a:endParaRPr dirty="0"/>
          </a:p>
          <a:p>
            <a:pPr marL="742950" lvl="1" indent="-2882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en-US" dirty="0" err="1"/>
              <a:t>Openflow</a:t>
            </a:r>
            <a:r>
              <a:rPr lang="en-US" dirty="0"/>
              <a:t> protocol defines the TCP port for connection between controller and switch. What is the </a:t>
            </a:r>
            <a:r>
              <a:rPr lang="en-US" b="1" dirty="0"/>
              <a:t>number </a:t>
            </a:r>
            <a:r>
              <a:rPr lang="en-US" dirty="0"/>
              <a:t>of this port?</a:t>
            </a:r>
            <a:endParaRPr dirty="0"/>
          </a:p>
          <a:p>
            <a:pPr marL="742950" lvl="1" indent="-2882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en-US" dirty="0"/>
              <a:t>Regarding to the previous question, which </a:t>
            </a:r>
            <a:r>
              <a:rPr lang="en-US" b="1" dirty="0"/>
              <a:t>APP </a:t>
            </a:r>
            <a:r>
              <a:rPr lang="en-US" dirty="0"/>
              <a:t>enables that TCP port be listening?</a:t>
            </a:r>
            <a:endParaRPr dirty="0"/>
          </a:p>
          <a:p>
            <a:pPr marL="74295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4572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Hint: </a:t>
            </a:r>
            <a:r>
              <a:rPr lang="en-US" sz="1600" dirty="0"/>
              <a:t>Observation of network connection</a:t>
            </a:r>
          </a:p>
          <a:p>
            <a:pPr marL="1257300" lvl="2" indent="-342900">
              <a:lnSpc>
                <a:spcPct val="80000"/>
              </a:lnSpc>
              <a:spcBef>
                <a:spcPts val="48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dirty="0"/>
              <a:t>bring up a new terminal</a:t>
            </a:r>
          </a:p>
          <a:p>
            <a:pPr marL="1257300" lvl="2" indent="-342900">
              <a:lnSpc>
                <a:spcPct val="80000"/>
              </a:lnSpc>
              <a:spcBef>
                <a:spcPts val="48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dirty="0"/>
              <a:t>use the command “netstat” to print network connection</a:t>
            </a:r>
            <a:endParaRPr sz="1200"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6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3200"/>
              <a:buFont typeface="Calibri"/>
              <a:buNone/>
            </a:pPr>
            <a:r>
              <a:rPr lang="en-US"/>
              <a:t>Part 2: Create a Custom Topology</a:t>
            </a:r>
            <a:endParaRPr/>
          </a:p>
        </p:txBody>
      </p:sp>
      <p:sp>
        <p:nvSpPr>
          <p:cNvPr id="445" name="Google Shape;445;p36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Edit a Python script to build the following topology: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Hand in the Python script you edit in this part</a:t>
            </a:r>
            <a:endParaRPr/>
          </a:p>
        </p:txBody>
      </p:sp>
      <p:sp>
        <p:nvSpPr>
          <p:cNvPr id="446" name="Google Shape;446;p36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grpSp>
        <p:nvGrpSpPr>
          <p:cNvPr id="447" name="Google Shape;447;p36"/>
          <p:cNvGrpSpPr/>
          <p:nvPr/>
        </p:nvGrpSpPr>
        <p:grpSpPr>
          <a:xfrm>
            <a:off x="1534409" y="1468228"/>
            <a:ext cx="6075192" cy="3564739"/>
            <a:chOff x="2301824" y="3935075"/>
            <a:chExt cx="4885952" cy="2488474"/>
          </a:xfrm>
        </p:grpSpPr>
        <p:cxnSp>
          <p:nvCxnSpPr>
            <p:cNvPr id="448" name="Google Shape;448;p36"/>
            <p:cNvCxnSpPr>
              <a:stCxn id="449" idx="2"/>
              <a:endCxn id="450" idx="3"/>
            </p:cNvCxnSpPr>
            <p:nvPr/>
          </p:nvCxnSpPr>
          <p:spPr>
            <a:xfrm flipH="1">
              <a:off x="2961158" y="5487562"/>
              <a:ext cx="255000" cy="6339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1" name="Google Shape;451;p36"/>
            <p:cNvCxnSpPr>
              <a:stCxn id="449" idx="2"/>
              <a:endCxn id="452" idx="1"/>
            </p:cNvCxnSpPr>
            <p:nvPr/>
          </p:nvCxnSpPr>
          <p:spPr>
            <a:xfrm>
              <a:off x="3216158" y="5487562"/>
              <a:ext cx="250800" cy="6267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53" name="Google Shape;453;p36"/>
            <p:cNvGrpSpPr/>
            <p:nvPr/>
          </p:nvGrpSpPr>
          <p:grpSpPr>
            <a:xfrm>
              <a:off x="2301824" y="3935075"/>
              <a:ext cx="4885952" cy="2488474"/>
              <a:chOff x="2018224" y="3918225"/>
              <a:chExt cx="4885952" cy="2488474"/>
            </a:xfrm>
          </p:grpSpPr>
          <p:pic>
            <p:nvPicPr>
              <p:cNvPr id="449" name="Google Shape;449;p3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692772" y="4986873"/>
                <a:ext cx="479572" cy="4838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4" name="Google Shape;454;p36"/>
              <p:cNvSpPr txBox="1"/>
              <p:nvPr/>
            </p:nvSpPr>
            <p:spPr>
              <a:xfrm>
                <a:off x="2476250" y="4770100"/>
                <a:ext cx="912600" cy="24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s1(switch)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50" name="Google Shape;450;p3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069759" y="5802387"/>
                <a:ext cx="607808" cy="6043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5" name="Google Shape;455;p36"/>
              <p:cNvSpPr txBox="1"/>
              <p:nvPr/>
            </p:nvSpPr>
            <p:spPr>
              <a:xfrm>
                <a:off x="2018224" y="5695450"/>
                <a:ext cx="739800" cy="2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h1(host)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52" name="Google Shape;452;p36"/>
              <p:cNvPicPr preferRelativeResize="0"/>
              <p:nvPr/>
            </p:nvPicPr>
            <p:blipFill rotWithShape="1">
              <a:blip r:embed="rId4">
                <a:alphaModFix/>
              </a:blip>
              <a:srcRect l="-6700" r="6700"/>
              <a:stretch/>
            </p:blipFill>
            <p:spPr>
              <a:xfrm>
                <a:off x="3183319" y="5795288"/>
                <a:ext cx="607808" cy="6043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6" name="Google Shape;456;p36"/>
              <p:cNvSpPr txBox="1"/>
              <p:nvPr/>
            </p:nvSpPr>
            <p:spPr>
              <a:xfrm>
                <a:off x="3117325" y="5681300"/>
                <a:ext cx="739800" cy="2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h2(host)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57" name="Google Shape;457;p3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746678" y="5072458"/>
                <a:ext cx="479572" cy="4838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8" name="Google Shape;458;p36"/>
              <p:cNvSpPr txBox="1"/>
              <p:nvPr/>
            </p:nvSpPr>
            <p:spPr>
              <a:xfrm>
                <a:off x="5563464" y="4862900"/>
                <a:ext cx="846000" cy="24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s2(switch)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59" name="Google Shape;459;p3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692772" y="4154253"/>
                <a:ext cx="479572" cy="4838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0" name="Google Shape;460;p36"/>
              <p:cNvSpPr txBox="1"/>
              <p:nvPr/>
            </p:nvSpPr>
            <p:spPr>
              <a:xfrm>
                <a:off x="2509549" y="3918225"/>
                <a:ext cx="846000" cy="24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s3(switch)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61" name="Google Shape;461;p3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746691" y="4214952"/>
                <a:ext cx="479572" cy="4838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2" name="Google Shape;462;p36"/>
              <p:cNvSpPr txBox="1"/>
              <p:nvPr/>
            </p:nvSpPr>
            <p:spPr>
              <a:xfrm>
                <a:off x="5563487" y="3970750"/>
                <a:ext cx="846000" cy="24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s4(switch)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63" name="Google Shape;463;p3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165653" y="5795327"/>
                <a:ext cx="607808" cy="6043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4" name="Google Shape;464;p36"/>
              <p:cNvSpPr txBox="1"/>
              <p:nvPr/>
            </p:nvSpPr>
            <p:spPr>
              <a:xfrm>
                <a:off x="5068775" y="5688350"/>
                <a:ext cx="739800" cy="2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h3(host)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65" name="Google Shape;465;p3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199472" y="5795295"/>
                <a:ext cx="607808" cy="6043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6" name="Google Shape;466;p36"/>
              <p:cNvSpPr txBox="1"/>
              <p:nvPr/>
            </p:nvSpPr>
            <p:spPr>
              <a:xfrm>
                <a:off x="6164376" y="5681300"/>
                <a:ext cx="739800" cy="2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h4(host)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67" name="Google Shape;467;p36"/>
            <p:cNvCxnSpPr>
              <a:stCxn id="457" idx="2"/>
              <a:endCxn id="463" idx="3"/>
            </p:cNvCxnSpPr>
            <p:nvPr/>
          </p:nvCxnSpPr>
          <p:spPr>
            <a:xfrm flipH="1">
              <a:off x="6057064" y="5573147"/>
              <a:ext cx="213000" cy="5412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8" name="Google Shape;468;p36"/>
            <p:cNvCxnSpPr>
              <a:stCxn id="457" idx="2"/>
              <a:endCxn id="465" idx="1"/>
            </p:cNvCxnSpPr>
            <p:nvPr/>
          </p:nvCxnSpPr>
          <p:spPr>
            <a:xfrm>
              <a:off x="6270064" y="5573147"/>
              <a:ext cx="213000" cy="5412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9" name="Google Shape;469;p36"/>
            <p:cNvCxnSpPr>
              <a:stCxn id="459" idx="2"/>
              <a:endCxn id="454" idx="0"/>
            </p:cNvCxnSpPr>
            <p:nvPr/>
          </p:nvCxnSpPr>
          <p:spPr>
            <a:xfrm>
              <a:off x="3216158" y="4654942"/>
              <a:ext cx="0" cy="1320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0" name="Google Shape;470;p36"/>
            <p:cNvCxnSpPr>
              <a:stCxn id="461" idx="1"/>
              <a:endCxn id="449" idx="3"/>
            </p:cNvCxnSpPr>
            <p:nvPr/>
          </p:nvCxnSpPr>
          <p:spPr>
            <a:xfrm flipH="1">
              <a:off x="3455991" y="4473721"/>
              <a:ext cx="2574300" cy="7719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1" name="Google Shape;471;p36"/>
            <p:cNvCxnSpPr>
              <a:stCxn id="459" idx="3"/>
              <a:endCxn id="457" idx="1"/>
            </p:cNvCxnSpPr>
            <p:nvPr/>
          </p:nvCxnSpPr>
          <p:spPr>
            <a:xfrm>
              <a:off x="3455944" y="4413023"/>
              <a:ext cx="2574300" cy="9180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2" name="Google Shape;472;p36"/>
            <p:cNvCxnSpPr>
              <a:stCxn id="461" idx="2"/>
              <a:endCxn id="458" idx="0"/>
            </p:cNvCxnSpPr>
            <p:nvPr/>
          </p:nvCxnSpPr>
          <p:spPr>
            <a:xfrm>
              <a:off x="6270077" y="4715641"/>
              <a:ext cx="0" cy="1641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4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3200"/>
              <a:buFont typeface="Calibri"/>
              <a:buNone/>
            </a:pPr>
            <a:r>
              <a:rPr lang="en-US"/>
              <a:t>Outline </a:t>
            </a:r>
            <a:endParaRPr/>
          </a:p>
        </p:txBody>
      </p:sp>
      <p:sp>
        <p:nvSpPr>
          <p:cNvPr id="156" name="Google Shape;156;p3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❑"/>
            </a:pPr>
            <a:r>
              <a:rPr lang="en-US" b="1">
                <a:solidFill>
                  <a:schemeClr val="dk1"/>
                </a:solidFill>
              </a:rPr>
              <a:t>Environment Setup</a:t>
            </a:r>
            <a:endParaRPr b="1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-US">
                <a:solidFill>
                  <a:schemeClr val="dk1"/>
                </a:solidFill>
              </a:rPr>
              <a:t>VirtualBox Installation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-US"/>
              <a:t>Bazel, </a:t>
            </a:r>
            <a:r>
              <a:rPr lang="en-US">
                <a:solidFill>
                  <a:schemeClr val="dk1"/>
                </a:solidFill>
              </a:rPr>
              <a:t>ONOS, </a:t>
            </a:r>
            <a:r>
              <a:rPr lang="en-US"/>
              <a:t>Mininet and OVS</a:t>
            </a:r>
            <a:r>
              <a:rPr lang="en-US">
                <a:solidFill>
                  <a:schemeClr val="dk1"/>
                </a:solidFill>
              </a:rPr>
              <a:t> Installation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❑"/>
            </a:pPr>
            <a:r>
              <a:rPr lang="en-US" b="1">
                <a:solidFill>
                  <a:schemeClr val="dk1"/>
                </a:solidFill>
              </a:rPr>
              <a:t>Basic Operation</a:t>
            </a:r>
            <a:endParaRPr b="1">
              <a:solidFill>
                <a:schemeClr val="dk1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-US" sz="2200"/>
              <a:t>Start ONOS</a:t>
            </a:r>
            <a:endParaRPr sz="2200"/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/>
              <a:t>ONOS CLI</a:t>
            </a:r>
            <a:endParaRPr/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ONOS Web GUI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-US">
                <a:solidFill>
                  <a:schemeClr val="dk1"/>
                </a:solidFill>
              </a:rPr>
              <a:t>Activate basic ONOS APPs</a:t>
            </a:r>
            <a:endParaRPr>
              <a:solidFill>
                <a:schemeClr val="dk1"/>
              </a:solidFill>
            </a:endParaRPr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/>
              <a:t>[Method 1] Via ONOS CLI</a:t>
            </a:r>
            <a:endParaRPr/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/>
              <a:t>[Method 2] Via ONOS GUI　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-US">
                <a:solidFill>
                  <a:schemeClr val="dk1"/>
                </a:solidFill>
              </a:rPr>
              <a:t>Create a topology controlled by ONOS</a:t>
            </a:r>
            <a:endParaRPr/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/>
              <a:t>[Method 1] Via Mininet CLI</a:t>
            </a:r>
            <a:endParaRPr/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/>
              <a:t>[Method 2] Custom Topology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❑"/>
            </a:pPr>
            <a:r>
              <a:rPr lang="en-US" b="1">
                <a:solidFill>
                  <a:schemeClr val="dk1"/>
                </a:solidFill>
              </a:rPr>
              <a:t>Project </a:t>
            </a:r>
            <a:r>
              <a:rPr lang="en-US" b="1"/>
              <a:t>R</a:t>
            </a:r>
            <a:r>
              <a:rPr lang="en-US" b="1">
                <a:solidFill>
                  <a:schemeClr val="dk1"/>
                </a:solidFill>
              </a:rPr>
              <a:t>equirements</a:t>
            </a:r>
            <a:endParaRPr b="1">
              <a:solidFill>
                <a:schemeClr val="dk1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-US"/>
              <a:t>Part 1: Answer Questions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-US"/>
              <a:t>Part 2: Write a Custom Topology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-US"/>
              <a:t>Bonus: Specify Hosts IP Address In Mininet</a:t>
            </a:r>
            <a:endParaRPr/>
          </a:p>
        </p:txBody>
      </p:sp>
      <p:sp>
        <p:nvSpPr>
          <p:cNvPr id="157" name="Google Shape;157;p3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43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dbbcccd22_0_118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3200"/>
              <a:buFont typeface="Calibri"/>
              <a:buNone/>
            </a:pPr>
            <a:r>
              <a:rPr lang="en-US"/>
              <a:t>Part 2: Naming Convention &amp; Command</a:t>
            </a:r>
            <a:endParaRPr/>
          </a:p>
        </p:txBody>
      </p:sp>
      <p:sp>
        <p:nvSpPr>
          <p:cNvPr id="478" name="Google Shape;478;g7dbbcccd22_0_118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Name of Python script: </a:t>
            </a:r>
            <a:r>
              <a:rPr lang="en-US">
                <a:solidFill>
                  <a:srgbClr val="00B050"/>
                </a:solidFill>
              </a:rPr>
              <a:t>project1_&lt;studentID&gt;.py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Name of topology class: </a:t>
            </a:r>
            <a:r>
              <a:rPr lang="en-US">
                <a:solidFill>
                  <a:srgbClr val="00B050"/>
                </a:solidFill>
              </a:rPr>
              <a:t>Project1_Topo_&lt;studentID&gt;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Name of dictionary’s key: </a:t>
            </a:r>
            <a:r>
              <a:rPr lang="en-US">
                <a:solidFill>
                  <a:srgbClr val="00B050"/>
                </a:solidFill>
              </a:rPr>
              <a:t>topo_&lt;studentID&gt;</a:t>
            </a:r>
            <a:endParaRPr>
              <a:solidFill>
                <a:srgbClr val="00B05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Command to execute your script:</a:t>
            </a:r>
            <a:endParaRPr sz="1800"/>
          </a:p>
        </p:txBody>
      </p:sp>
      <p:sp>
        <p:nvSpPr>
          <p:cNvPr id="479" name="Google Shape;479;g7dbbcccd22_0_118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80" name="Google Shape;480;g7dbbcccd22_0_118"/>
          <p:cNvSpPr txBox="1"/>
          <p:nvPr/>
        </p:nvSpPr>
        <p:spPr>
          <a:xfrm>
            <a:off x="622700" y="3803000"/>
            <a:ext cx="8342100" cy="99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 $ sudo mn --custom=</a:t>
            </a:r>
            <a:r>
              <a:rPr lang="en-US" sz="1800" b="0" i="0" u="none" strike="noStrike" cap="none">
                <a:solidFill>
                  <a:srgbClr val="00B050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project1_&lt;studentID&gt;</a:t>
            </a: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.py \</a:t>
            </a:r>
            <a:endParaRPr sz="1800" b="0" i="0" u="none" strike="noStrike" cap="none">
              <a:solidFill>
                <a:schemeClr val="dk1"/>
              </a:solidFill>
              <a:highlight>
                <a:srgbClr val="D9D9D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 &gt; --topo=</a:t>
            </a:r>
            <a:r>
              <a:rPr lang="en-US" sz="1800" b="0" i="0" u="none" strike="noStrike" cap="none">
                <a:solidFill>
                  <a:srgbClr val="00B050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topo_&lt;studentID&gt;</a:t>
            </a: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 \</a:t>
            </a:r>
            <a:endParaRPr sz="1800" b="0" i="0" u="none" strike="noStrike" cap="none">
              <a:solidFill>
                <a:schemeClr val="dk1"/>
              </a:solidFill>
              <a:highlight>
                <a:srgbClr val="D9D9D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 &gt; --controller=remote,ip=127.0.0.1:6653</a:t>
            </a:r>
            <a:endParaRPr sz="18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7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3200"/>
              <a:buFont typeface="Calibri"/>
              <a:buNone/>
            </a:pPr>
            <a:r>
              <a:rPr lang="en-US"/>
              <a:t>Part 2: Example of Naming Convention</a:t>
            </a:r>
            <a:endParaRPr/>
          </a:p>
        </p:txBody>
      </p:sp>
      <p:sp>
        <p:nvSpPr>
          <p:cNvPr id="486" name="Google Shape;486;p37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In this case, should use the following command:</a:t>
            </a:r>
            <a:endParaRPr/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</p:txBody>
      </p:sp>
      <p:sp>
        <p:nvSpPr>
          <p:cNvPr id="487" name="Google Shape;487;p37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grpSp>
        <p:nvGrpSpPr>
          <p:cNvPr id="488" name="Google Shape;488;p37"/>
          <p:cNvGrpSpPr/>
          <p:nvPr/>
        </p:nvGrpSpPr>
        <p:grpSpPr>
          <a:xfrm>
            <a:off x="1207701" y="2633800"/>
            <a:ext cx="6728599" cy="3398226"/>
            <a:chOff x="1344297" y="2014107"/>
            <a:chExt cx="4542974" cy="2836820"/>
          </a:xfrm>
        </p:grpSpPr>
        <p:pic>
          <p:nvPicPr>
            <p:cNvPr id="489" name="Google Shape;489;p37"/>
            <p:cNvPicPr preferRelativeResize="0"/>
            <p:nvPr/>
          </p:nvPicPr>
          <p:blipFill rotWithShape="1">
            <a:blip r:embed="rId3">
              <a:alphaModFix/>
            </a:blip>
            <a:srcRect l="3410" t="6436" r="66514" b="64348"/>
            <a:stretch/>
          </p:blipFill>
          <p:spPr>
            <a:xfrm>
              <a:off x="1344297" y="2014107"/>
              <a:ext cx="4542974" cy="28368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0" name="Google Shape;490;p37"/>
            <p:cNvSpPr/>
            <p:nvPr/>
          </p:nvSpPr>
          <p:spPr>
            <a:xfrm>
              <a:off x="1737215" y="2294619"/>
              <a:ext cx="1537200" cy="1941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2005596" y="4573649"/>
              <a:ext cx="1092900" cy="2355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37"/>
          <p:cNvSpPr txBox="1"/>
          <p:nvPr/>
        </p:nvSpPr>
        <p:spPr>
          <a:xfrm>
            <a:off x="622500" y="1270625"/>
            <a:ext cx="8342100" cy="99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 $ sudo mn --custom=</a:t>
            </a:r>
            <a:r>
              <a:rPr lang="en-US" sz="1800" b="0" i="0" u="none" strike="noStrike" cap="none">
                <a:solidFill>
                  <a:srgbClr val="00B050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project1_0748787</a:t>
            </a: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.py \</a:t>
            </a:r>
            <a:endParaRPr sz="1800" b="0" i="0" u="none" strike="noStrike" cap="none">
              <a:solidFill>
                <a:schemeClr val="dk1"/>
              </a:solidFill>
              <a:highlight>
                <a:srgbClr val="D9D9D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 &gt; --topo=</a:t>
            </a:r>
            <a:r>
              <a:rPr lang="en-US" sz="1800" b="0" i="0" u="none" strike="noStrike" cap="none">
                <a:solidFill>
                  <a:srgbClr val="00B050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topo_0748787</a:t>
            </a: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 \</a:t>
            </a:r>
            <a:endParaRPr sz="1800" b="0" i="0" u="none" strike="noStrike" cap="none">
              <a:solidFill>
                <a:schemeClr val="dk1"/>
              </a:solidFill>
              <a:highlight>
                <a:srgbClr val="D9D9D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 &gt; --controller=remote,ip=127.0.0.1:6653</a:t>
            </a:r>
            <a:endParaRPr sz="18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0dc811f17_0_8"/>
          <p:cNvSpPr txBox="1">
            <a:spLocks noGrp="1"/>
          </p:cNvSpPr>
          <p:nvPr>
            <p:ph type="body" idx="1"/>
          </p:nvPr>
        </p:nvSpPr>
        <p:spPr>
          <a:xfrm>
            <a:off x="323475" y="7194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By default, Mininet will automatically assign an ip address and a subnet mask to each interface of each host</a:t>
            </a:r>
            <a:endParaRPr/>
          </a:p>
          <a:p>
            <a:pPr marL="5334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 (i.e. 10.0.0.1/8, 10.0.0.2/8, 10.0.0.3/8)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Reuse the topology created in part 2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endParaRPr sz="2200"/>
          </a:p>
        </p:txBody>
      </p:sp>
      <p:sp>
        <p:nvSpPr>
          <p:cNvPr id="499" name="Google Shape;499;g80dc811f17_0_8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Bonus: Manually Assign Hosts IP Address In Mininet (I)</a:t>
            </a:r>
            <a:endParaRPr sz="2800"/>
          </a:p>
        </p:txBody>
      </p:sp>
      <p:sp>
        <p:nvSpPr>
          <p:cNvPr id="500" name="Google Shape;500;g80dc811f17_0_8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501" name="Google Shape;501;g80dc811f17_0_8"/>
          <p:cNvPicPr preferRelativeResize="0"/>
          <p:nvPr/>
        </p:nvPicPr>
        <p:blipFill rotWithShape="1">
          <a:blip r:embed="rId3">
            <a:alphaModFix/>
          </a:blip>
          <a:srcRect t="4729" b="35930"/>
          <a:stretch/>
        </p:blipFill>
        <p:spPr>
          <a:xfrm>
            <a:off x="981075" y="2232300"/>
            <a:ext cx="3956175" cy="5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80dc811f17_0_8"/>
          <p:cNvPicPr preferRelativeResize="0"/>
          <p:nvPr/>
        </p:nvPicPr>
        <p:blipFill rotWithShape="1">
          <a:blip r:embed="rId4">
            <a:alphaModFix/>
          </a:blip>
          <a:srcRect b="56816"/>
          <a:stretch/>
        </p:blipFill>
        <p:spPr>
          <a:xfrm>
            <a:off x="996038" y="3023475"/>
            <a:ext cx="7151926" cy="818988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80dc811f17_0_8"/>
          <p:cNvSpPr/>
          <p:nvPr/>
        </p:nvSpPr>
        <p:spPr>
          <a:xfrm>
            <a:off x="6303575" y="3410950"/>
            <a:ext cx="1795800" cy="25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80dc811f17_0_8"/>
          <p:cNvSpPr/>
          <p:nvPr/>
        </p:nvSpPr>
        <p:spPr>
          <a:xfrm>
            <a:off x="2844475" y="2301675"/>
            <a:ext cx="915900" cy="591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5" name="Google Shape;505;g80dc811f17_0_8"/>
          <p:cNvGrpSpPr/>
          <p:nvPr/>
        </p:nvGrpSpPr>
        <p:grpSpPr>
          <a:xfrm>
            <a:off x="3038372" y="4633956"/>
            <a:ext cx="3038172" cy="1621086"/>
            <a:chOff x="2353359" y="4171103"/>
            <a:chExt cx="4737521" cy="2252446"/>
          </a:xfrm>
        </p:grpSpPr>
        <p:cxnSp>
          <p:nvCxnSpPr>
            <p:cNvPr id="506" name="Google Shape;506;g80dc811f17_0_8"/>
            <p:cNvCxnSpPr>
              <a:stCxn id="507" idx="2"/>
              <a:endCxn id="508" idx="3"/>
            </p:cNvCxnSpPr>
            <p:nvPr/>
          </p:nvCxnSpPr>
          <p:spPr>
            <a:xfrm flipH="1">
              <a:off x="2961158" y="5487562"/>
              <a:ext cx="255000" cy="6339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9" name="Google Shape;509;g80dc811f17_0_8"/>
            <p:cNvCxnSpPr>
              <a:stCxn id="507" idx="2"/>
              <a:endCxn id="510" idx="1"/>
            </p:cNvCxnSpPr>
            <p:nvPr/>
          </p:nvCxnSpPr>
          <p:spPr>
            <a:xfrm>
              <a:off x="3216158" y="5487562"/>
              <a:ext cx="250800" cy="6270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11" name="Google Shape;511;g80dc811f17_0_8"/>
            <p:cNvGrpSpPr/>
            <p:nvPr/>
          </p:nvGrpSpPr>
          <p:grpSpPr>
            <a:xfrm>
              <a:off x="2353359" y="4171103"/>
              <a:ext cx="4737521" cy="2252446"/>
              <a:chOff x="2069759" y="4154253"/>
              <a:chExt cx="4737521" cy="2252446"/>
            </a:xfrm>
          </p:grpSpPr>
          <p:pic>
            <p:nvPicPr>
              <p:cNvPr id="507" name="Google Shape;507;g80dc811f17_0_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692772" y="4986873"/>
                <a:ext cx="479572" cy="4838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8" name="Google Shape;508;g80dc811f17_0_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069759" y="5802387"/>
                <a:ext cx="607808" cy="6043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0" name="Google Shape;510;g80dc811f17_0_8"/>
              <p:cNvPicPr preferRelativeResize="0"/>
              <p:nvPr/>
            </p:nvPicPr>
            <p:blipFill rotWithShape="1">
              <a:blip r:embed="rId6">
                <a:alphaModFix/>
              </a:blip>
              <a:srcRect l="-6700" r="6700"/>
              <a:stretch/>
            </p:blipFill>
            <p:spPr>
              <a:xfrm>
                <a:off x="3183319" y="5795288"/>
                <a:ext cx="607808" cy="6043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2" name="Google Shape;512;g80dc811f17_0_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746678" y="5072458"/>
                <a:ext cx="479572" cy="4838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3" name="Google Shape;513;g80dc811f17_0_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692772" y="4154253"/>
                <a:ext cx="479572" cy="4838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4" name="Google Shape;514;g80dc811f17_0_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746691" y="4214952"/>
                <a:ext cx="479572" cy="4838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5" name="Google Shape;515;g80dc811f17_0_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165653" y="5795327"/>
                <a:ext cx="607808" cy="6043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6" name="Google Shape;516;g80dc811f17_0_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199472" y="5795295"/>
                <a:ext cx="607808" cy="6043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17" name="Google Shape;517;g80dc811f17_0_8"/>
            <p:cNvCxnSpPr>
              <a:stCxn id="512" idx="2"/>
              <a:endCxn id="515" idx="3"/>
            </p:cNvCxnSpPr>
            <p:nvPr/>
          </p:nvCxnSpPr>
          <p:spPr>
            <a:xfrm flipH="1">
              <a:off x="6057364" y="5573147"/>
              <a:ext cx="212700" cy="5412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8" name="Google Shape;518;g80dc811f17_0_8"/>
            <p:cNvCxnSpPr>
              <a:stCxn id="512" idx="2"/>
              <a:endCxn id="516" idx="1"/>
            </p:cNvCxnSpPr>
            <p:nvPr/>
          </p:nvCxnSpPr>
          <p:spPr>
            <a:xfrm>
              <a:off x="6270064" y="5573147"/>
              <a:ext cx="212700" cy="5412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9" name="Google Shape;519;g80dc811f17_0_8"/>
            <p:cNvCxnSpPr>
              <a:stCxn id="513" idx="2"/>
              <a:endCxn id="507" idx="0"/>
            </p:cNvCxnSpPr>
            <p:nvPr/>
          </p:nvCxnSpPr>
          <p:spPr>
            <a:xfrm>
              <a:off x="3216158" y="4654942"/>
              <a:ext cx="0" cy="3489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0" name="Google Shape;520;g80dc811f17_0_8"/>
            <p:cNvCxnSpPr>
              <a:stCxn id="514" idx="1"/>
              <a:endCxn id="507" idx="3"/>
            </p:cNvCxnSpPr>
            <p:nvPr/>
          </p:nvCxnSpPr>
          <p:spPr>
            <a:xfrm flipH="1">
              <a:off x="3455991" y="4473721"/>
              <a:ext cx="2574300" cy="7719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1" name="Google Shape;521;g80dc811f17_0_8"/>
            <p:cNvCxnSpPr>
              <a:stCxn id="513" idx="3"/>
              <a:endCxn id="512" idx="1"/>
            </p:cNvCxnSpPr>
            <p:nvPr/>
          </p:nvCxnSpPr>
          <p:spPr>
            <a:xfrm>
              <a:off x="3455944" y="4413023"/>
              <a:ext cx="2574300" cy="9183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2" name="Google Shape;522;g80dc811f17_0_8"/>
            <p:cNvCxnSpPr>
              <a:stCxn id="514" idx="2"/>
              <a:endCxn id="512" idx="0"/>
            </p:cNvCxnSpPr>
            <p:nvPr/>
          </p:nvCxnSpPr>
          <p:spPr>
            <a:xfrm>
              <a:off x="6270077" y="4715641"/>
              <a:ext cx="0" cy="3735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0dc811f17_0_19"/>
          <p:cNvSpPr txBox="1">
            <a:spLocks noGrp="1"/>
          </p:cNvSpPr>
          <p:nvPr>
            <p:ph type="body" idx="1"/>
          </p:nvPr>
        </p:nvSpPr>
        <p:spPr>
          <a:xfrm>
            <a:off x="204900" y="716775"/>
            <a:ext cx="87597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Manually assign each host’s ip address in the following format: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</a:pPr>
            <a:r>
              <a:rPr lang="en-US">
                <a:solidFill>
                  <a:srgbClr val="00B050"/>
                </a:solidFill>
              </a:rPr>
              <a:t>192.168.0.&lt;host_number&gt;</a:t>
            </a:r>
            <a:endParaRPr>
              <a:solidFill>
                <a:srgbClr val="00B050"/>
              </a:solidFill>
            </a:endParaRPr>
          </a:p>
          <a:p>
            <a:pPr marL="457200" lvl="0" indent="457200" algn="l" rtl="0">
              <a:lnSpc>
                <a:spcPct val="6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Note:  host_number starts from 1</a:t>
            </a:r>
            <a:endParaRPr sz="2200"/>
          </a:p>
          <a:p>
            <a:pPr marL="914400" lvl="0" indent="457200" algn="l" rtl="0">
              <a:lnSpc>
                <a:spcPct val="6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       e.g.	</a:t>
            </a:r>
            <a:endParaRPr sz="2200"/>
          </a:p>
          <a:p>
            <a:pPr marL="0" lvl="0" indent="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lvl="0" indent="-38100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Take screenshots of the result of the Mininet command “dump” and “pingall” in Mininet CLI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endParaRPr sz="5000"/>
          </a:p>
          <a:p>
            <a:pPr marL="457200" lvl="0" indent="-381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Hand in the Python script you edit in this part</a:t>
            </a:r>
            <a:endParaRPr/>
          </a:p>
          <a:p>
            <a:pPr marL="457200" lvl="0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Note: activate “org.onosproject.fwd” in ONOS before “pingall”</a:t>
            </a:r>
            <a:endParaRPr/>
          </a:p>
        </p:txBody>
      </p:sp>
      <p:sp>
        <p:nvSpPr>
          <p:cNvPr id="529" name="Google Shape;529;g80dc811f17_0_19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Bonus: Manually Assign Hosts IP Address In Mininet (II)</a:t>
            </a:r>
            <a:endParaRPr sz="2800"/>
          </a:p>
        </p:txBody>
      </p:sp>
      <p:sp>
        <p:nvSpPr>
          <p:cNvPr id="530" name="Google Shape;530;g80dc811f17_0_19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531" name="Google Shape;531;g80dc811f17_0_19"/>
          <p:cNvSpPr txBox="1"/>
          <p:nvPr/>
        </p:nvSpPr>
        <p:spPr>
          <a:xfrm>
            <a:off x="854400" y="4551125"/>
            <a:ext cx="7460700" cy="1216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mininet&gt;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dump			</a:t>
            </a:r>
            <a:r>
              <a:rPr lang="en-US" sz="18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dump all the node info</a:t>
            </a:r>
            <a:endParaRPr sz="1800" b="0" i="0" u="none" strike="noStrike" cap="none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8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… (result) …</a:t>
            </a:r>
            <a:endParaRPr sz="1800" b="0" i="0" u="none" strike="noStrike" cap="none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mininet&gt;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pingall		</a:t>
            </a:r>
            <a:r>
              <a:rPr lang="en-US" sz="18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ping between all hosts</a:t>
            </a:r>
            <a:endParaRPr sz="1800" b="0" i="0" u="none" strike="noStrike" cap="none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800" b="0" i="0" u="none" strike="noStrike" cap="none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… (result) ...</a:t>
            </a:r>
            <a:endParaRPr sz="1800" b="0" i="0" u="none" strike="noStrike" cap="none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532" name="Google Shape;532;g80dc811f17_0_19"/>
          <p:cNvGraphicFramePr/>
          <p:nvPr/>
        </p:nvGraphicFramePr>
        <p:xfrm>
          <a:off x="2672862" y="2211217"/>
          <a:ext cx="3798275" cy="1341160"/>
        </p:xfrm>
        <a:graphic>
          <a:graphicData uri="http://schemas.openxmlformats.org/drawingml/2006/table">
            <a:tbl>
              <a:tblPr firstRow="1" bandRow="1">
                <a:noFill/>
                <a:tableStyleId>{CA76E17E-1E89-4238-A903-7D449A65883C}</a:tableStyleId>
              </a:tblPr>
              <a:tblGrid>
                <a:gridCol w="99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Host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IP Address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h1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192.168.0.1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192.168.0.2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1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/>
              <a:t>About Submit </a:t>
            </a:r>
            <a:endParaRPr/>
          </a:p>
        </p:txBody>
      </p:sp>
      <p:sp>
        <p:nvSpPr>
          <p:cNvPr id="538" name="Google Shape;538;p4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Noto Sans Symbols"/>
              <a:buNone/>
            </a:pPr>
            <a:r>
              <a:rPr lang="en-US"/>
              <a:t>Report &amp; Python script</a:t>
            </a:r>
            <a:endParaRPr/>
          </a:p>
        </p:txBody>
      </p:sp>
      <p:sp>
        <p:nvSpPr>
          <p:cNvPr id="539" name="Google Shape;539;p44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43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5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4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3200"/>
              <a:buFont typeface="Calibri"/>
              <a:buNone/>
            </a:pPr>
            <a:r>
              <a:rPr lang="en-US"/>
              <a:t>Submit to new e3</a:t>
            </a:r>
            <a:endParaRPr/>
          </a:p>
        </p:txBody>
      </p:sp>
      <p:sp>
        <p:nvSpPr>
          <p:cNvPr id="545" name="Google Shape;545;p45"/>
          <p:cNvSpPr txBox="1">
            <a:spLocks noGrp="1"/>
          </p:cNvSpPr>
          <p:nvPr>
            <p:ph type="body" idx="1"/>
          </p:nvPr>
        </p:nvSpPr>
        <p:spPr>
          <a:xfrm>
            <a:off x="132575" y="792975"/>
            <a:ext cx="8931300" cy="30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Files 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/>
              <a:t>Two Python scripts: </a:t>
            </a:r>
            <a:endParaRPr/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b="1">
                <a:solidFill>
                  <a:srgbClr val="FF0000"/>
                </a:solidFill>
              </a:rPr>
              <a:t>project1_&lt;studentID&gt;.py</a:t>
            </a:r>
            <a:endParaRPr b="1">
              <a:solidFill>
                <a:srgbClr val="FF0000"/>
              </a:solidFill>
            </a:endParaRPr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b="1">
                <a:solidFill>
                  <a:srgbClr val="FF0000"/>
                </a:solidFill>
              </a:rPr>
              <a:t>bonus_&lt;studentID&gt;.py</a:t>
            </a:r>
            <a:endParaRPr b="1">
              <a:solidFill>
                <a:srgbClr val="000000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/>
              <a:t>A report: </a:t>
            </a:r>
            <a:r>
              <a:rPr lang="en-US" b="1">
                <a:solidFill>
                  <a:srgbClr val="FF0000"/>
                </a:solidFill>
              </a:rPr>
              <a:t>project1_&lt;studentID&gt;.pdf</a:t>
            </a:r>
            <a:endParaRPr b="1">
              <a:solidFill>
                <a:srgbClr val="FF0000"/>
              </a:solidFill>
            </a:endParaRPr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Part 1: Answers to four questions</a:t>
            </a:r>
            <a:endParaRPr b="1">
              <a:solidFill>
                <a:srgbClr val="000000"/>
              </a:solidFill>
            </a:endParaRPr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Part 2: Take screenshots (ONOS GUI and CLI) and explain what you’ve done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Bonus: Take screenshots (ONOS GUI and CLI) and explain what you’ve done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Also write down what you’ve learned or solved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5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43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547" name="Google Shape;547;p45"/>
          <p:cNvSpPr txBox="1">
            <a:spLocks noGrp="1"/>
          </p:cNvSpPr>
          <p:nvPr>
            <p:ph type="body" idx="1"/>
          </p:nvPr>
        </p:nvSpPr>
        <p:spPr>
          <a:xfrm>
            <a:off x="323525" y="3970075"/>
            <a:ext cx="8641200" cy="18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Submit 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/>
              <a:t>Zip Python scripts and the report into a </a:t>
            </a:r>
            <a:r>
              <a:rPr lang="en-US" sz="2000"/>
              <a:t>zip file</a:t>
            </a:r>
            <a:endParaRPr sz="2000"/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Named:</a:t>
            </a:r>
            <a:r>
              <a:rPr lang="en-US" b="1"/>
              <a:t> </a:t>
            </a:r>
            <a:r>
              <a:rPr lang="en-US" b="1">
                <a:solidFill>
                  <a:srgbClr val="FF0000"/>
                </a:solidFill>
              </a:rPr>
              <a:t>project1_&lt;studentID&gt;.zip</a:t>
            </a:r>
            <a:endParaRPr b="1">
              <a:solidFill>
                <a:srgbClr val="FF0000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/>
              <a:t>Wrong file name or format would not be scored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553" name="Google Shape;553;p4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Noto Sans Symbols"/>
              <a:buNone/>
            </a:pPr>
            <a:r>
              <a:rPr lang="en-US"/>
              <a:t>Q &amp; A</a:t>
            </a:r>
            <a:endParaRPr/>
          </a:p>
        </p:txBody>
      </p:sp>
      <p:sp>
        <p:nvSpPr>
          <p:cNvPr id="554" name="Google Shape;554;p46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6f39a57b7a_0_0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Basic ONOS Tutorial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https://wiki.onosproject.org/display/ONOS/Basic+ONOS+Tutorial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Introduction to Mininet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https://github.com/mininet/mininet/wiki/Introduction-to-Mininet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MIninet Python API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http://mininet.org/api/annotated.html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Manpage for Linux command 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/>
              <a:t>netstat</a:t>
            </a:r>
            <a:endParaRPr/>
          </a:p>
          <a:p>
            <a: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http://manpages.ubuntu.com/manpages/trusty/man8/netstat.8.html</a:t>
            </a:r>
            <a:endParaRPr sz="1800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/>
              <a:t>mn</a:t>
            </a:r>
            <a:endParaRPr/>
          </a:p>
          <a:p>
            <a: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hlinkClick r:id="rId7"/>
              </a:rPr>
              <a:t>http://manpages.ubuntu.com/manpages/bionic/man1/mn.1.html</a:t>
            </a:r>
            <a:endParaRPr sz="1800"/>
          </a:p>
        </p:txBody>
      </p:sp>
      <p:sp>
        <p:nvSpPr>
          <p:cNvPr id="561" name="Google Shape;561;g6f39a57b7a_0_0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562" name="Google Shape;562;g6f39a57b7a_0_0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0d61401a6_2_0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80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Mininet employs lightweight virtualization features in the Linux kernel, including process groups, CPU bandwidth isolation, and network namespaces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An emulated host in Mininet is a group of user-level processes moved into a network namespace</a:t>
            </a:r>
            <a:endParaRPr/>
          </a:p>
        </p:txBody>
      </p:sp>
      <p:sp>
        <p:nvSpPr>
          <p:cNvPr id="569" name="Google Shape;569;g70d61401a6_2_0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819"/>
                </a:solidFill>
              </a:rPr>
              <a:t>Appendix: Network Topology for Mininet Emulation</a:t>
            </a:r>
            <a:endParaRPr/>
          </a:p>
        </p:txBody>
      </p:sp>
      <p:sp>
        <p:nvSpPr>
          <p:cNvPr id="570" name="Google Shape;570;g70d61401a6_2_0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571" name="Google Shape;571;g70d61401a6_2_0"/>
          <p:cNvPicPr preferRelativeResize="0"/>
          <p:nvPr/>
        </p:nvPicPr>
        <p:blipFill rotWithShape="1">
          <a:blip r:embed="rId3">
            <a:alphaModFix/>
          </a:blip>
          <a:srcRect t="2959"/>
          <a:stretch/>
        </p:blipFill>
        <p:spPr>
          <a:xfrm>
            <a:off x="2095500" y="2985200"/>
            <a:ext cx="4953000" cy="345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e8faeb241_0_122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3200"/>
              <a:buFont typeface="Calibri"/>
              <a:buNone/>
            </a:pPr>
            <a:r>
              <a:rPr lang="en-US"/>
              <a:t>Outline </a:t>
            </a:r>
            <a:endParaRPr/>
          </a:p>
        </p:txBody>
      </p:sp>
      <p:sp>
        <p:nvSpPr>
          <p:cNvPr id="163" name="Google Shape;163;g7e8faeb241_0_122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❑"/>
            </a:pPr>
            <a:r>
              <a:rPr lang="en-US">
                <a:solidFill>
                  <a:schemeClr val="dk1"/>
                </a:solidFill>
              </a:rPr>
              <a:t>Environment Setup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</a:pPr>
            <a:r>
              <a:rPr lang="en-US">
                <a:solidFill>
                  <a:schemeClr val="dk1"/>
                </a:solidFill>
              </a:rPr>
              <a:t>VirtualBox Installation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Char char="■"/>
            </a:pPr>
            <a:r>
              <a:rPr lang="en-US"/>
              <a:t>Bazel, </a:t>
            </a:r>
            <a:r>
              <a:rPr lang="en-US">
                <a:solidFill>
                  <a:schemeClr val="dk1"/>
                </a:solidFill>
              </a:rPr>
              <a:t>ONOS, </a:t>
            </a:r>
            <a:r>
              <a:rPr lang="en-US"/>
              <a:t>Mininet and OVS</a:t>
            </a:r>
            <a:r>
              <a:rPr lang="en-US">
                <a:solidFill>
                  <a:schemeClr val="dk1"/>
                </a:solidFill>
              </a:rPr>
              <a:t> Installation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❑"/>
            </a:pPr>
            <a:r>
              <a:rPr lang="en-US">
                <a:solidFill>
                  <a:srgbClr val="D9D9D9"/>
                </a:solidFill>
              </a:rPr>
              <a:t>Basic Operation</a:t>
            </a:r>
            <a:endParaRPr>
              <a:solidFill>
                <a:srgbClr val="D9D9D9"/>
              </a:solidFill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Char char="❑"/>
            </a:pPr>
            <a:r>
              <a:rPr lang="en-US">
                <a:solidFill>
                  <a:srgbClr val="D9D9D9"/>
                </a:solidFill>
              </a:rPr>
              <a:t>Project Requirements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64" name="Google Shape;164;g7e8faeb241_0_122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/>
              <a:t>Environment Setup</a:t>
            </a:r>
            <a:endParaRPr/>
          </a:p>
        </p:txBody>
      </p:sp>
      <p:sp>
        <p:nvSpPr>
          <p:cNvPr id="170" name="Google Shape;170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Noto Sans Symbols"/>
              <a:buNone/>
            </a:pPr>
            <a:r>
              <a:rPr lang="en-US"/>
              <a:t>VirtualBox &amp; ONOS &amp; Mininet</a:t>
            </a:r>
            <a:endParaRPr/>
          </a:p>
        </p:txBody>
      </p:sp>
      <p:sp>
        <p:nvSpPr>
          <p:cNvPr id="171" name="Google Shape;171;p5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43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e8faeb241_0_45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3200"/>
              <a:buFont typeface="Calibri"/>
              <a:buNone/>
            </a:pPr>
            <a:r>
              <a:rPr lang="en-US"/>
              <a:t>Outline </a:t>
            </a:r>
            <a:endParaRPr/>
          </a:p>
        </p:txBody>
      </p:sp>
      <p:sp>
        <p:nvSpPr>
          <p:cNvPr id="177" name="Google Shape;177;g7e8faeb241_0_45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❑"/>
            </a:pPr>
            <a:r>
              <a:rPr lang="en-US">
                <a:solidFill>
                  <a:schemeClr val="dk1"/>
                </a:solidFill>
              </a:rPr>
              <a:t>Environment Setup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-US">
                <a:solidFill>
                  <a:srgbClr val="000000"/>
                </a:solidFill>
              </a:rPr>
              <a:t>VirtualBox Installation</a:t>
            </a:r>
            <a:endParaRPr>
              <a:solidFill>
                <a:srgbClr val="000000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Char char="■"/>
            </a:pPr>
            <a:r>
              <a:rPr lang="en-US">
                <a:solidFill>
                  <a:srgbClr val="D9D9D9"/>
                </a:solidFill>
              </a:rPr>
              <a:t>Bazel, ONOS, Mininet and OVS Installation</a:t>
            </a:r>
            <a:endParaRPr>
              <a:solidFill>
                <a:srgbClr val="D9D9D9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❑"/>
            </a:pPr>
            <a:r>
              <a:rPr lang="en-US">
                <a:solidFill>
                  <a:srgbClr val="D9D9D9"/>
                </a:solidFill>
              </a:rPr>
              <a:t>Basic Operation</a:t>
            </a:r>
            <a:endParaRPr>
              <a:solidFill>
                <a:srgbClr val="D9D9D9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❑"/>
            </a:pPr>
            <a:r>
              <a:rPr lang="en-US">
                <a:solidFill>
                  <a:srgbClr val="D9D9D9"/>
                </a:solidFill>
              </a:rPr>
              <a:t>Project Requirements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78" name="Google Shape;178;g7e8faeb241_0_45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4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3200"/>
              <a:buFont typeface="Calibri"/>
              <a:buNone/>
            </a:pPr>
            <a:r>
              <a:rPr lang="en-US"/>
              <a:t>Virtualbox Installation</a:t>
            </a:r>
            <a:endParaRPr/>
          </a:p>
        </p:txBody>
      </p:sp>
      <p:sp>
        <p:nvSpPr>
          <p:cNvPr id="184" name="Google Shape;184;p7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Oracle VM VirtualBox: 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Char char="✔"/>
            </a:pPr>
            <a:r>
              <a:rPr lang="en-US"/>
              <a:t>a free and open-source hosted hypervisor for x86 virtualization,  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Char char="✔"/>
            </a:pPr>
            <a:r>
              <a:rPr lang="en-US"/>
              <a:t>developed by Oracle Corporation. 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Environment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 i="1"/>
              <a:t>Ubuntu Desktop </a:t>
            </a:r>
            <a:r>
              <a:rPr lang="en-US" i="1">
                <a:solidFill>
                  <a:srgbClr val="FF0000"/>
                </a:solidFill>
              </a:rPr>
              <a:t>16.04 </a:t>
            </a:r>
            <a:r>
              <a:rPr lang="en-US" i="1">
                <a:solidFill>
                  <a:srgbClr val="000000"/>
                </a:solidFill>
              </a:rPr>
              <a:t>(or 18.04) recommended</a:t>
            </a:r>
            <a:endParaRPr i="1">
              <a:solidFill>
                <a:srgbClr val="000000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 b="1">
                <a:solidFill>
                  <a:srgbClr val="000000"/>
                </a:solidFill>
              </a:rPr>
              <a:t>Minimum </a:t>
            </a:r>
            <a:r>
              <a:rPr lang="en-US"/>
              <a:t>Hardware settings</a:t>
            </a:r>
            <a:endParaRPr/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2 Cores</a:t>
            </a:r>
            <a:endParaRPr>
              <a:solidFill>
                <a:srgbClr val="FF0000"/>
              </a:solidFill>
            </a:endParaRPr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8GB RAM</a:t>
            </a:r>
            <a:endParaRPr>
              <a:solidFill>
                <a:srgbClr val="FF0000"/>
              </a:solidFill>
            </a:endParaRPr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20GB HDD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Char char="❑"/>
            </a:pPr>
            <a:r>
              <a:rPr lang="en-US"/>
              <a:t>For more installation detail, please refers to: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 b="1"/>
              <a:t>SDN_Environment_Setup.pdf</a:t>
            </a:r>
            <a:endParaRPr b="1"/>
          </a:p>
        </p:txBody>
      </p:sp>
      <p:sp>
        <p:nvSpPr>
          <p:cNvPr id="185" name="Google Shape;185;p7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43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e8faeb241_0_39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19"/>
              </a:buClr>
              <a:buSzPts val="3200"/>
              <a:buFont typeface="Calibri"/>
              <a:buNone/>
            </a:pPr>
            <a:r>
              <a:rPr lang="en-US"/>
              <a:t>Outline </a:t>
            </a:r>
            <a:endParaRPr/>
          </a:p>
        </p:txBody>
      </p:sp>
      <p:sp>
        <p:nvSpPr>
          <p:cNvPr id="191" name="Google Shape;191;g7e8faeb241_0_39"/>
          <p:cNvSpPr txBox="1">
            <a:spLocks noGrp="1"/>
          </p:cNvSpPr>
          <p:nvPr>
            <p:ph type="body" idx="1"/>
          </p:nvPr>
        </p:nvSpPr>
        <p:spPr>
          <a:xfrm>
            <a:off x="323525" y="792975"/>
            <a:ext cx="86412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❑"/>
            </a:pPr>
            <a:r>
              <a:rPr lang="en-US">
                <a:solidFill>
                  <a:schemeClr val="dk1"/>
                </a:solidFill>
              </a:rPr>
              <a:t>Environment Setup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Char char="■"/>
            </a:pPr>
            <a:r>
              <a:rPr lang="en-US">
                <a:solidFill>
                  <a:srgbClr val="D9D9D9"/>
                </a:solidFill>
              </a:rPr>
              <a:t>VirtualBox Installation</a:t>
            </a:r>
            <a:endParaRPr>
              <a:solidFill>
                <a:srgbClr val="D9D9D9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Char char="■"/>
            </a:pPr>
            <a:r>
              <a:rPr lang="en-US"/>
              <a:t>Bazel, </a:t>
            </a:r>
            <a:r>
              <a:rPr lang="en-US">
                <a:solidFill>
                  <a:schemeClr val="dk1"/>
                </a:solidFill>
              </a:rPr>
              <a:t>ONOS, </a:t>
            </a:r>
            <a:r>
              <a:rPr lang="en-US"/>
              <a:t>Mininet and OVS</a:t>
            </a:r>
            <a:r>
              <a:rPr lang="en-US">
                <a:solidFill>
                  <a:schemeClr val="dk1"/>
                </a:solidFill>
              </a:rPr>
              <a:t> Installation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❑"/>
            </a:pPr>
            <a:r>
              <a:rPr lang="en-US">
                <a:solidFill>
                  <a:srgbClr val="D9D9D9"/>
                </a:solidFill>
              </a:rPr>
              <a:t>Basic Operation</a:t>
            </a:r>
            <a:endParaRPr>
              <a:solidFill>
                <a:srgbClr val="D9D9D9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❑"/>
            </a:pPr>
            <a:r>
              <a:rPr lang="en-US">
                <a:solidFill>
                  <a:srgbClr val="D9D9D9"/>
                </a:solidFill>
              </a:rPr>
              <a:t>Project Requirements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92" name="Google Shape;192;g7e8faeb241_0_39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d507042be_1_6"/>
          <p:cNvSpPr txBox="1">
            <a:spLocks noGrp="1"/>
          </p:cNvSpPr>
          <p:nvPr>
            <p:ph type="title"/>
          </p:nvPr>
        </p:nvSpPr>
        <p:spPr>
          <a:xfrm>
            <a:off x="755650" y="188913"/>
            <a:ext cx="838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FFC819"/>
                </a:solidFill>
              </a:rPr>
              <a:t>Bazel, ONOS, Mininet and OVS Installation</a:t>
            </a:r>
            <a:endParaRPr>
              <a:solidFill>
                <a:srgbClr val="FFC819"/>
              </a:solidFill>
            </a:endParaRPr>
          </a:p>
        </p:txBody>
      </p:sp>
      <p:sp>
        <p:nvSpPr>
          <p:cNvPr id="199" name="Google Shape;199;g7d507042be_1_6"/>
          <p:cNvSpPr txBox="1">
            <a:spLocks noGrp="1"/>
          </p:cNvSpPr>
          <p:nvPr>
            <p:ph type="body" idx="1"/>
          </p:nvPr>
        </p:nvSpPr>
        <p:spPr>
          <a:xfrm>
            <a:off x="144875" y="792975"/>
            <a:ext cx="8922600" cy="57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Char char="❑"/>
            </a:pPr>
            <a:r>
              <a:rPr lang="en-US" b="1"/>
              <a:t>Bazel</a:t>
            </a:r>
            <a:r>
              <a:rPr lang="en-US"/>
              <a:t>: free SW tool for “automation of building and testing of SW”.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42950" lvl="1" indent="-2882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https://bazel.build/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❑"/>
            </a:pP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</a:rPr>
              <a:t>Mininet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:  An instant virtual network on your computer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42950" lvl="1" indent="-2882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http://mininet.org/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❑"/>
            </a:pP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</a:rPr>
              <a:t>OVS (O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pen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</a:rPr>
              <a:t> vS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witch</a:t>
            </a: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: </a:t>
            </a:r>
            <a:r>
              <a:rPr lang="en-US"/>
              <a:t> a multilayer software switch licensed under the open source Apache 2 license. 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-US"/>
              <a:t> </a:t>
            </a: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https://www.openvswitch.org/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❑"/>
            </a:pPr>
            <a:r>
              <a:rPr lang="en-US" b="1">
                <a:highlight>
                  <a:schemeClr val="lt1"/>
                </a:highlight>
              </a:rPr>
              <a:t>ONOS (O</a:t>
            </a:r>
            <a:r>
              <a:rPr lang="en-US">
                <a:highlight>
                  <a:schemeClr val="lt1"/>
                </a:highlight>
              </a:rPr>
              <a:t>pen</a:t>
            </a:r>
            <a:r>
              <a:rPr lang="en-US" b="1">
                <a:highlight>
                  <a:schemeClr val="lt1"/>
                </a:highlight>
              </a:rPr>
              <a:t> N</a:t>
            </a:r>
            <a:r>
              <a:rPr lang="en-US">
                <a:highlight>
                  <a:schemeClr val="lt1"/>
                </a:highlight>
              </a:rPr>
              <a:t>etwork</a:t>
            </a:r>
            <a:r>
              <a:rPr lang="en-US" b="1">
                <a:highlight>
                  <a:schemeClr val="lt1"/>
                </a:highlight>
              </a:rPr>
              <a:t> O</a:t>
            </a:r>
            <a:r>
              <a:rPr lang="en-US">
                <a:highlight>
                  <a:schemeClr val="lt1"/>
                </a:highlight>
              </a:rPr>
              <a:t>perating</a:t>
            </a:r>
            <a:r>
              <a:rPr lang="en-US" b="1">
                <a:highlight>
                  <a:schemeClr val="lt1"/>
                </a:highlight>
              </a:rPr>
              <a:t> S</a:t>
            </a:r>
            <a:r>
              <a:rPr lang="en-US">
                <a:highlight>
                  <a:schemeClr val="lt1"/>
                </a:highlight>
              </a:rPr>
              <a:t>ystem</a:t>
            </a:r>
            <a:r>
              <a:rPr lang="en-US" b="1">
                <a:highlight>
                  <a:schemeClr val="lt1"/>
                </a:highlight>
              </a:rPr>
              <a:t>)</a:t>
            </a:r>
            <a:r>
              <a:rPr lang="en-US">
                <a:highlight>
                  <a:schemeClr val="lt1"/>
                </a:highlight>
              </a:rPr>
              <a:t>: </a:t>
            </a:r>
            <a:r>
              <a:rPr lang="en-US"/>
              <a:t>open source SDN controller  </a:t>
            </a:r>
            <a:r>
              <a:rPr lang="en-US">
                <a:highlight>
                  <a:schemeClr val="lt1"/>
                </a:highlight>
              </a:rPr>
              <a:t>The controller of SDN network</a:t>
            </a:r>
            <a:endParaRPr>
              <a:highlight>
                <a:schemeClr val="lt1"/>
              </a:highlight>
            </a:endParaRPr>
          </a:p>
          <a:p>
            <a:pPr marL="742950" lvl="1" indent="-2882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-US" u="sng">
                <a:solidFill>
                  <a:schemeClr val="hlink"/>
                </a:solidFill>
                <a:highlight>
                  <a:schemeClr val="lt1"/>
                </a:highlight>
                <a:hlinkClick r:id="rId6"/>
              </a:rPr>
              <a:t>https://www.opennetworking.org/onos/</a:t>
            </a:r>
            <a:endParaRPr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endParaRPr>
              <a:highlight>
                <a:schemeClr val="lt1"/>
              </a:highlight>
            </a:endParaRPr>
          </a:p>
          <a:p>
            <a:pPr marL="342900" lvl="0" indent="-317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400"/>
              <a:buChar char="❑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Installation: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42950" lvl="1" indent="-2882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Use TA-provided </a:t>
            </a:r>
            <a:r>
              <a:rPr lang="en-US" i="1">
                <a:solidFill>
                  <a:srgbClr val="FF0000"/>
                </a:solidFill>
                <a:highlight>
                  <a:srgbClr val="FFFFFF"/>
                </a:highlight>
              </a:rPr>
              <a:t>env_setup.sh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00" name="Google Shape;200;g7d507042be_1_6"/>
          <p:cNvSpPr txBox="1">
            <a:spLocks noGrp="1"/>
          </p:cNvSpPr>
          <p:nvPr>
            <p:ph type="sldNum" idx="12"/>
          </p:nvPr>
        </p:nvSpPr>
        <p:spPr>
          <a:xfrm>
            <a:off x="6734175" y="6524625"/>
            <a:ext cx="22305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01" name="Google Shape;201;g7d507042be_1_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53519" y="5146591"/>
            <a:ext cx="912702" cy="48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7d507042be_1_6"/>
          <p:cNvPicPr preferRelativeResize="0"/>
          <p:nvPr/>
        </p:nvPicPr>
        <p:blipFill rotWithShape="1">
          <a:blip r:embed="rId8">
            <a:alphaModFix/>
          </a:blip>
          <a:srcRect l="8066" t="31492" r="7643" b="31807"/>
          <a:stretch/>
        </p:blipFill>
        <p:spPr>
          <a:xfrm>
            <a:off x="4935800" y="5190946"/>
            <a:ext cx="1188646" cy="39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7d507042be_1_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95283" y="4841825"/>
            <a:ext cx="1469442" cy="74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nlab簡報範本">
  <a:themeElements>
    <a:clrScheme name="自訂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3F3F3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2049</Words>
  <Application>Microsoft Office PowerPoint</Application>
  <PresentationFormat>如螢幕大小 (4:3)</PresentationFormat>
  <Paragraphs>482</Paragraphs>
  <Slides>38</Slides>
  <Notes>38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7" baseType="lpstr">
      <vt:lpstr>Consolas</vt:lpstr>
      <vt:lpstr>Calibri</vt:lpstr>
      <vt:lpstr>Quintessential</vt:lpstr>
      <vt:lpstr>Noto Sans Symbols</vt:lpstr>
      <vt:lpstr>Arial Black</vt:lpstr>
      <vt:lpstr>Comic Sans MS</vt:lpstr>
      <vt:lpstr>Arial</vt:lpstr>
      <vt:lpstr>Tahoma</vt:lpstr>
      <vt:lpstr>Winlab簡報範本</vt:lpstr>
      <vt:lpstr>Project 1 ONOS and Mininet Installation</vt:lpstr>
      <vt:lpstr>Overview </vt:lpstr>
      <vt:lpstr>Outline </vt:lpstr>
      <vt:lpstr>Outline </vt:lpstr>
      <vt:lpstr>Environment Setup</vt:lpstr>
      <vt:lpstr>Outline </vt:lpstr>
      <vt:lpstr>Virtualbox Installation</vt:lpstr>
      <vt:lpstr>Outline </vt:lpstr>
      <vt:lpstr>Bazel, ONOS, Mininet and OVS Installation</vt:lpstr>
      <vt:lpstr>Outline </vt:lpstr>
      <vt:lpstr>Basic Operation</vt:lpstr>
      <vt:lpstr>Outline </vt:lpstr>
      <vt:lpstr>Start ONOS</vt:lpstr>
      <vt:lpstr>ONOS CLI</vt:lpstr>
      <vt:lpstr>ONOS Web GUI</vt:lpstr>
      <vt:lpstr>Outline </vt:lpstr>
      <vt:lpstr>Activate basic ONOS APPs (Via ONOS CLI)</vt:lpstr>
      <vt:lpstr>Activate basic ONOS APPs (Via ONOS GUI)</vt:lpstr>
      <vt:lpstr>Outline </vt:lpstr>
      <vt:lpstr>Create a topology in Mininet controlled by ONOS</vt:lpstr>
      <vt:lpstr>Create a topology in Mininet controlled by ONOS</vt:lpstr>
      <vt:lpstr>Make hosts appear in ONOS GUI</vt:lpstr>
      <vt:lpstr>Outline </vt:lpstr>
      <vt:lpstr>Create a custom topology in Mininet</vt:lpstr>
      <vt:lpstr>Illustration of topology dictionary</vt:lpstr>
      <vt:lpstr>Outline </vt:lpstr>
      <vt:lpstr>Project Requirement</vt:lpstr>
      <vt:lpstr>Part 1: Answer Questions</vt:lpstr>
      <vt:lpstr>Part 2: Create a Custom Topology</vt:lpstr>
      <vt:lpstr>Part 2: Naming Convention &amp; Command</vt:lpstr>
      <vt:lpstr>Part 2: Example of Naming Convention</vt:lpstr>
      <vt:lpstr>Bonus: Manually Assign Hosts IP Address In Mininet (I)</vt:lpstr>
      <vt:lpstr>Bonus: Manually Assign Hosts IP Address In Mininet (II)</vt:lpstr>
      <vt:lpstr>About Submit </vt:lpstr>
      <vt:lpstr>Submit to new e3</vt:lpstr>
      <vt:lpstr>Thank you</vt:lpstr>
      <vt:lpstr>Reference</vt:lpstr>
      <vt:lpstr>Appendix: Network Topology for Mininet Emulation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ONOS and Mininet Installation</dc:title>
  <dc:creator>orzohmygodorz</dc:creator>
  <cp:lastModifiedBy>智翔 許</cp:lastModifiedBy>
  <cp:revision>1</cp:revision>
  <dcterms:modified xsi:type="dcterms:W3CDTF">2020-03-05T05:47:10Z</dcterms:modified>
</cp:coreProperties>
</file>